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notesSlides/notesSlide17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_rels/notesSlide22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4.xml.rels" ContentType="application/vnd.openxmlformats-package.relationship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137.wmf" ContentType="image/x-wmf"/>
  <Override PartName="/ppt/media/image135.png" ContentType="image/png"/>
  <Override PartName="/ppt/media/image134.png" ContentType="image/png"/>
  <Override PartName="/ppt/media/image132.png" ContentType="image/png"/>
  <Override PartName="/ppt/media/image131.png" ContentType="image/png"/>
  <Override PartName="/ppt/media/image130.png" ContentType="image/png"/>
  <Override PartName="/ppt/media/image129.tif" ContentType="image/tiff"/>
  <Override PartName="/ppt/media/image128.png" ContentType="image/png"/>
  <Override PartName="/ppt/media/image126.png" ContentType="image/png"/>
  <Override PartName="/ppt/media/image125.png" ContentType="image/png"/>
  <Override PartName="/ppt/media/image124.png" ContentType="image/png"/>
  <Override PartName="/ppt/media/image123.png" ContentType="image/png"/>
  <Override PartName="/ppt/media/image122.png" ContentType="image/png"/>
  <Override PartName="/ppt/media/image121.png" ContentType="image/png"/>
  <Override PartName="/ppt/media/image120.png" ContentType="image/png"/>
  <Override PartName="/ppt/media/image119.png" ContentType="image/png"/>
  <Override PartName="/ppt/media/image118.png" ContentType="image/png"/>
  <Override PartName="/ppt/media/image109.png" ContentType="image/png"/>
  <Override PartName="/ppt/media/image108.png" ContentType="image/png"/>
  <Override PartName="/ppt/media/image106.png" ContentType="image/png"/>
  <Override PartName="/ppt/media/image104.png" ContentType="image/png"/>
  <Override PartName="/ppt/media/image133.png" ContentType="image/png"/>
  <Override PartName="/ppt/media/image100.jpeg" ContentType="image/jpeg"/>
  <Override PartName="/ppt/media/image116.png" ContentType="image/png"/>
  <Override PartName="/ppt/media/image98.png" ContentType="image/png"/>
  <Override PartName="/ppt/media/image114.png" ContentType="image/png"/>
  <Override PartName="/ppt/media/image96.png" ContentType="image/png"/>
  <Override PartName="/ppt/media/image113.png" ContentType="image/png"/>
  <Override PartName="/ppt/media/image95.png" ContentType="image/png"/>
  <Override PartName="/ppt/media/image112.png" ContentType="image/png"/>
  <Override PartName="/ppt/media/image94.png" ContentType="image/png"/>
  <Override PartName="/ppt/media/image111.png" ContentType="image/png"/>
  <Override PartName="/ppt/media/image93.jpeg" ContentType="image/jpeg"/>
  <Override PartName="/ppt/media/image110.png" ContentType="image/png"/>
  <Override PartName="/ppt/media/image92.png" ContentType="image/png"/>
  <Override PartName="/ppt/media/image90.png" ContentType="image/png"/>
  <Override PartName="/ppt/media/image89.jpeg" ContentType="image/jpeg"/>
  <Override PartName="/ppt/media/image81.png" ContentType="image/png"/>
  <Override PartName="/ppt/media/image79.png" ContentType="image/png"/>
  <Override PartName="/ppt/media/image31.jpeg" ContentType="image/jpeg"/>
  <Override PartName="/ppt/media/image30.jpeg" ContentType="image/jpeg"/>
  <Override PartName="/ppt/media/image84.png" ContentType="image/png"/>
  <Override PartName="/ppt/media/image3.png" ContentType="image/png"/>
  <Override PartName="/ppt/media/image103.png" ContentType="image/png"/>
  <Override PartName="/ppt/media/image85.png" ContentType="image/png"/>
  <Override PartName="/ppt/media/image4.png" ContentType="image/png"/>
  <Override PartName="/ppt/media/image82.png" ContentType="image/png"/>
  <Override PartName="/ppt/media/image1.png" ContentType="image/png"/>
  <Override PartName="/ppt/media/image83.png" ContentType="image/png"/>
  <Override PartName="/ppt/media/image2.png" ContentType="image/png"/>
  <Override PartName="/ppt/media/image36.png" ContentType="image/png"/>
  <Override PartName="/ppt/media/image105.png" ContentType="image/png"/>
  <Override PartName="/ppt/media/image8.jpeg" ContentType="image/jpeg"/>
  <Override PartName="/ppt/media/image35.png" ContentType="image/png"/>
  <Override PartName="/ppt/media/image101.jpeg" ContentType="image/jpeg"/>
  <Override PartName="/ppt/media/image34.png" ContentType="image/png"/>
  <Override PartName="/ppt/media/image59.png" ContentType="image/png"/>
  <Override PartName="/ppt/media/image33.png" ContentType="image/png"/>
  <Override PartName="/ppt/media/image58.png" ContentType="image/png"/>
  <Override PartName="/ppt/media/image32.png" ContentType="image/png"/>
  <Override PartName="/ppt/media/image138.png" ContentType="image/png"/>
  <Override PartName="/ppt/media/image29.png" ContentType="image/png"/>
  <Override PartName="/ppt/media/image80.png" ContentType="image/png"/>
  <Override PartName="/ppt/media/image69.jpeg" ContentType="image/jpeg"/>
  <Override PartName="/ppt/media/image136.png" ContentType="image/png"/>
  <Override PartName="/ppt/media/image27.png" ContentType="image/png"/>
  <Override PartName="/ppt/media/image57.png" ContentType="image/png"/>
  <Override PartName="/ppt/media/image5.jpeg" ContentType="image/jpeg"/>
  <Override PartName="/ppt/media/image115.png" ContentType="image/png"/>
  <Override PartName="/ppt/media/image97.png" ContentType="image/png"/>
  <Override PartName="/ppt/media/image9.jpeg" ContentType="image/jpeg"/>
  <Override PartName="/ppt/media/image16.wmf" ContentType="image/x-wmf"/>
  <Override PartName="/ppt/media/image86.jpeg" ContentType="image/jpeg"/>
  <Override PartName="/ppt/media/image28.png" ContentType="image/png"/>
  <Override PartName="/ppt/media/image13.jpeg" ContentType="image/jpeg"/>
  <Override PartName="/ppt/media/image107.png" ContentType="image/png"/>
  <Override PartName="/ppt/media/image10.jpeg" ContentType="image/jpeg"/>
  <Override PartName="/ppt/media/image117.png" ContentType="image/png"/>
  <Override PartName="/ppt/media/image11.jpeg" ContentType="image/jpeg"/>
  <Override PartName="/ppt/media/image127.png" ContentType="image/png"/>
  <Override PartName="/ppt/media/image12.jpeg" ContentType="image/jpeg"/>
  <Override PartName="/ppt/media/image26.wmf" ContentType="image/x-wmf"/>
  <Override PartName="/ppt/media/image56.png" ContentType="image/png"/>
  <Override PartName="/ppt/media/image25.wmf" ContentType="image/x-wmf"/>
  <Override PartName="/ppt/media/image55.png" ContentType="image/png"/>
  <Override PartName="/ppt/media/image54.png" ContentType="image/png"/>
  <Override PartName="/ppt/media/image53.png" ContentType="image/png"/>
  <Override PartName="/ppt/media/image52.png" ContentType="image/png"/>
  <Override PartName="/ppt/media/image7.jpeg" ContentType="image/jpeg"/>
  <Override PartName="/ppt/media/image77.png" ContentType="image/png"/>
  <Override PartName="/ppt/media/image46.png" ContentType="image/png"/>
  <Override PartName="/ppt/media/image21.wmf" ContentType="image/x-wmf"/>
  <Override PartName="/ppt/media/image76.png" ContentType="image/png"/>
  <Override PartName="/ppt/media/image50.png" ContentType="image/png"/>
  <Override PartName="/ppt/media/image19.wmf" ContentType="image/x-wmf"/>
  <Override PartName="/ppt/media/image24.wmf" ContentType="image/x-wmf"/>
  <Override PartName="/ppt/media/image49.png" ContentType="image/png"/>
  <Override PartName="/ppt/media/image18.wmf" ContentType="image/x-wmf"/>
  <Override PartName="/ppt/media/image88.jpeg" ContentType="image/jpeg"/>
  <Override PartName="/ppt/media/image23.wmf" ContentType="image/x-wmf"/>
  <Override PartName="/ppt/media/image48.png" ContentType="image/png"/>
  <Override PartName="/ppt/media/image17.wmf" ContentType="image/x-wmf"/>
  <Override PartName="/ppt/media/image22.wmf" ContentType="image/x-wmf"/>
  <Override PartName="/ppt/media/image47.png" ContentType="image/png"/>
  <Override PartName="/ppt/media/image15.wmf" ContentType="image/x-wmf"/>
  <Override PartName="/ppt/media/image20.wmf" ContentType="image/x-wmf"/>
  <Override PartName="/ppt/media/image45.png" ContentType="image/png"/>
  <Override PartName="/ppt/media/image37.png" ContentType="image/png"/>
  <Override PartName="/ppt/media/image87.jpeg" ContentType="image/jpeg"/>
  <Override PartName="/ppt/media/image14.jpeg" ContentType="image/jpeg"/>
  <Override PartName="/ppt/media/image38.png" ContentType="image/png"/>
  <Override PartName="/ppt/media/image39.png" ContentType="image/png"/>
  <Override PartName="/ppt/media/image40.png" ContentType="image/png"/>
  <Override PartName="/ppt/media/image65.png" ContentType="image/png"/>
  <Override PartName="/ppt/media/image70.jpeg" ContentType="image/jpeg"/>
  <Override PartName="/ppt/media/image41.png" ContentType="image/png"/>
  <Override PartName="/ppt/media/image66.png" ContentType="image/png"/>
  <Override PartName="/ppt/media/image42.png" ContentType="image/png"/>
  <Override PartName="/ppt/media/image6.jpeg" ContentType="image/jpeg"/>
  <Override PartName="/ppt/media/image67.png" ContentType="image/png"/>
  <Override PartName="/ppt/media/image43.png" ContentType="image/png"/>
  <Override PartName="/ppt/media/image102.jpeg" ContentType="image/jpeg"/>
  <Override PartName="/ppt/media/image44.png" ContentType="image/png"/>
  <Override PartName="/ppt/media/image60.png" ContentType="image/png"/>
  <Override PartName="/ppt/media/image61.png" ContentType="image/png"/>
  <Override PartName="/ppt/media/image51.png" ContentType="image/png"/>
  <Override PartName="/ppt/media/image71.jpeg" ContentType="image/jpeg"/>
  <Override PartName="/ppt/media/image99.jpeg" ContentType="image/jpeg"/>
  <Override PartName="/ppt/media/image62.png" ContentType="image/png"/>
  <Override PartName="/ppt/media/image63.png" ContentType="image/png"/>
  <Override PartName="/ppt/media/image64.png" ContentType="image/png"/>
  <Override PartName="/ppt/media/image68.jpeg" ContentType="image/jpeg"/>
  <Override PartName="/ppt/media/image72.png" ContentType="image/png"/>
  <Override PartName="/ppt/media/image73.png" ContentType="image/png"/>
  <Override PartName="/ppt/media/image74.png" ContentType="image/png"/>
  <Override PartName="/ppt/media/image91.png" ContentType="image/png"/>
  <Override PartName="/ppt/media/image75.jpeg" ContentType="image/jpeg"/>
  <Override PartName="/ppt/media/image78.jpeg" ContentType="image/jpe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11522075" cy="6480175"/>
  <p:notesSz cx="7315200" cy="96012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de-DE" sz="2800" spc="-1" strike="noStrike">
                <a:solidFill>
                  <a:srgbClr val="ffffff"/>
                </a:solidFill>
                <a:latin typeface="Arial"/>
              </a:rPr>
              <a:t>Cliquez pour déplacer la diapo</a:t>
            </a:r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fr-FR" sz="2000" spc="-1" strike="noStrike">
                <a:latin typeface="Arial"/>
              </a:rPr>
              <a:t>Cliquez pour modifier le format des notes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b="0" lang="fr-FR" sz="1400" spc="-1" strike="noStrike">
                <a:latin typeface="Times New Roman"/>
              </a:rPr>
              <a:t>&lt;en-tête&gt;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3F00C1A9-DB64-41A0-B6BD-2B6050C8FDE3}" type="slidenum">
              <a:rPr b="0" lang="fr-FR" sz="1400" spc="-1" strike="noStrike">
                <a:latin typeface="Times New Roman"/>
              </a:rPr>
              <a:t>&lt;numéro&gt;</a:t>
            </a:fld>
            <a:endParaRPr b="0" lang="fr-F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sldImg"/>
          </p:nvPr>
        </p:nvSpPr>
        <p:spPr>
          <a:xfrm>
            <a:off x="457200" y="719280"/>
            <a:ext cx="6400440" cy="3600000"/>
          </a:xfrm>
          <a:prstGeom prst="rect">
            <a:avLst/>
          </a:prstGeom>
        </p:spPr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975960" y="4560480"/>
            <a:ext cx="5362920" cy="4320360"/>
          </a:xfrm>
          <a:prstGeom prst="rect">
            <a:avLst/>
          </a:prstGeom>
        </p:spPr>
        <p:txBody>
          <a:bodyPr lIns="95760" rIns="95760" tIns="47880" bIns="47880"/>
          <a:p>
            <a:endParaRPr b="0" lang="fr-FR" sz="2000" spc="-1" strike="noStrike">
              <a:latin typeface="Arial"/>
            </a:endParaRPr>
          </a:p>
        </p:txBody>
      </p:sp>
      <p:sp>
        <p:nvSpPr>
          <p:cNvPr id="458" name="TextShape 3"/>
          <p:cNvSpPr txBox="1"/>
          <p:nvPr/>
        </p:nvSpPr>
        <p:spPr>
          <a:xfrm>
            <a:off x="4144680" y="9121320"/>
            <a:ext cx="3170160" cy="479880"/>
          </a:xfrm>
          <a:prstGeom prst="rect">
            <a:avLst/>
          </a:prstGeom>
          <a:noFill/>
          <a:ln w="9360">
            <a:noFill/>
          </a:ln>
        </p:spPr>
        <p:txBody>
          <a:bodyPr lIns="95760" rIns="95760" tIns="47880" bIns="47880" anchor="b"/>
          <a:p>
            <a:pPr algn="r">
              <a:lnSpc>
                <a:spcPct val="100000"/>
              </a:lnSpc>
            </a:pPr>
            <a:fld id="{9957A286-3A2E-43BC-9E46-4EC3FCAB6C6A}" type="slidenum">
              <a:rPr b="0" lang="fr-FR" sz="1300" spc="-1" strike="noStrike">
                <a:solidFill>
                  <a:srgbClr val="000000"/>
                </a:solidFill>
                <a:latin typeface="Arial"/>
                <a:ea typeface="+mn-ea"/>
              </a:rPr>
              <a:t>&lt;numéro&gt;</a:t>
            </a:fld>
            <a:endParaRPr b="0" lang="fr-FR" sz="13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sldImg"/>
          </p:nvPr>
        </p:nvSpPr>
        <p:spPr>
          <a:xfrm>
            <a:off x="457200" y="719280"/>
            <a:ext cx="6400440" cy="3600000"/>
          </a:xfrm>
          <a:prstGeom prst="rect">
            <a:avLst/>
          </a:prstGeom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975960" y="4560480"/>
            <a:ext cx="5362920" cy="4320360"/>
          </a:xfrm>
          <a:prstGeom prst="rect">
            <a:avLst/>
          </a:prstGeom>
        </p:spPr>
        <p:txBody>
          <a:bodyPr lIns="95760" rIns="95760" tIns="47880" bIns="47880"/>
          <a:p>
            <a:endParaRPr b="0" lang="fr-FR" sz="2000" spc="-1" strike="noStrike">
              <a:latin typeface="Arial"/>
            </a:endParaRPr>
          </a:p>
        </p:txBody>
      </p:sp>
      <p:sp>
        <p:nvSpPr>
          <p:cNvPr id="461" name="TextShape 3"/>
          <p:cNvSpPr txBox="1"/>
          <p:nvPr/>
        </p:nvSpPr>
        <p:spPr>
          <a:xfrm>
            <a:off x="4144680" y="9121320"/>
            <a:ext cx="3170160" cy="479880"/>
          </a:xfrm>
          <a:prstGeom prst="rect">
            <a:avLst/>
          </a:prstGeom>
          <a:noFill/>
          <a:ln w="9360">
            <a:noFill/>
          </a:ln>
        </p:spPr>
        <p:txBody>
          <a:bodyPr lIns="95760" rIns="95760" tIns="47880" bIns="47880" anchor="b"/>
          <a:p>
            <a:pPr algn="r">
              <a:lnSpc>
                <a:spcPct val="100000"/>
              </a:lnSpc>
            </a:pPr>
            <a:fld id="{2F7B6F3B-9B1B-44D5-909B-D3C0763652D2}" type="slidenum">
              <a:rPr b="0" lang="fr-FR" sz="1300" spc="-1" strike="noStrike">
                <a:solidFill>
                  <a:srgbClr val="000000"/>
                </a:solidFill>
                <a:latin typeface="Arial"/>
                <a:ea typeface="+mn-ea"/>
              </a:rPr>
              <a:t>&lt;numéro&gt;</a:t>
            </a:fld>
            <a:endParaRPr b="0" lang="fr-FR" sz="13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sldImg"/>
          </p:nvPr>
        </p:nvSpPr>
        <p:spPr>
          <a:xfrm>
            <a:off x="457200" y="719280"/>
            <a:ext cx="6400440" cy="3600000"/>
          </a:xfrm>
          <a:prstGeom prst="rect">
            <a:avLst/>
          </a:prstGeom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975960" y="4560480"/>
            <a:ext cx="5362920" cy="4320360"/>
          </a:xfrm>
          <a:prstGeom prst="rect">
            <a:avLst/>
          </a:prstGeom>
        </p:spPr>
        <p:txBody>
          <a:bodyPr lIns="95760" rIns="95760" tIns="47880" bIns="47880"/>
          <a:p>
            <a:endParaRPr b="0" lang="fr-FR" sz="2000" spc="-1" strike="noStrike">
              <a:latin typeface="Arial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4144680" y="9121320"/>
            <a:ext cx="3170160" cy="479880"/>
          </a:xfrm>
          <a:prstGeom prst="rect">
            <a:avLst/>
          </a:prstGeom>
          <a:noFill/>
          <a:ln w="9360">
            <a:noFill/>
          </a:ln>
        </p:spPr>
        <p:txBody>
          <a:bodyPr lIns="95760" rIns="95760" tIns="47880" bIns="47880" anchor="b"/>
          <a:p>
            <a:pPr algn="r">
              <a:lnSpc>
                <a:spcPct val="100000"/>
              </a:lnSpc>
            </a:pPr>
            <a:fld id="{18E03719-00A8-4160-A51E-F7590B677F28}" type="slidenum">
              <a:rPr b="0" lang="fr-FR" sz="1300" spc="-1" strike="noStrike">
                <a:solidFill>
                  <a:srgbClr val="000000"/>
                </a:solidFill>
                <a:latin typeface="Arial"/>
                <a:ea typeface="+mn-ea"/>
              </a:rPr>
              <a:t>&lt;numéro&gt;</a:t>
            </a:fld>
            <a:endParaRPr b="0" lang="fr-FR" sz="1300" spc="-1" strike="noStrike"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sldImg"/>
          </p:nvPr>
        </p:nvSpPr>
        <p:spPr>
          <a:xfrm>
            <a:off x="457200" y="719280"/>
            <a:ext cx="6400440" cy="3600000"/>
          </a:xfrm>
          <a:prstGeom prst="rect">
            <a:avLst/>
          </a:prstGeom>
        </p:spPr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975960" y="4560480"/>
            <a:ext cx="5362920" cy="4320360"/>
          </a:xfrm>
          <a:prstGeom prst="rect">
            <a:avLst/>
          </a:prstGeom>
        </p:spPr>
        <p:txBody>
          <a:bodyPr lIns="95760" rIns="95760" tIns="47880" bIns="47880"/>
          <a:p>
            <a:endParaRPr b="0" lang="fr-FR" sz="2000" spc="-1" strike="noStrike">
              <a:latin typeface="Arial"/>
            </a:endParaRPr>
          </a:p>
        </p:txBody>
      </p:sp>
      <p:sp>
        <p:nvSpPr>
          <p:cNvPr id="467" name="TextShape 3"/>
          <p:cNvSpPr txBox="1"/>
          <p:nvPr/>
        </p:nvSpPr>
        <p:spPr>
          <a:xfrm>
            <a:off x="4144680" y="9121320"/>
            <a:ext cx="3170160" cy="479880"/>
          </a:xfrm>
          <a:prstGeom prst="rect">
            <a:avLst/>
          </a:prstGeom>
          <a:noFill/>
          <a:ln w="9360">
            <a:noFill/>
          </a:ln>
        </p:spPr>
        <p:txBody>
          <a:bodyPr lIns="95760" rIns="95760" tIns="47880" bIns="47880" anchor="b"/>
          <a:p>
            <a:pPr algn="r">
              <a:lnSpc>
                <a:spcPct val="100000"/>
              </a:lnSpc>
            </a:pPr>
            <a:fld id="{C2321504-460B-425D-80E4-4388D3E7A0DD}" type="slidenum">
              <a:rPr b="0" lang="fr-FR" sz="1300" spc="-1" strike="noStrike">
                <a:solidFill>
                  <a:srgbClr val="000000"/>
                </a:solidFill>
                <a:latin typeface="Arial"/>
                <a:ea typeface="+mn-ea"/>
              </a:rPr>
              <a:t>&lt;numéro&gt;</a:t>
            </a:fld>
            <a:endParaRPr b="0" lang="fr-FR" sz="1300" spc="-1" strike="noStrike"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sldImg"/>
          </p:nvPr>
        </p:nvSpPr>
        <p:spPr>
          <a:xfrm>
            <a:off x="457200" y="719280"/>
            <a:ext cx="6400440" cy="3600000"/>
          </a:xfrm>
          <a:prstGeom prst="rect">
            <a:avLst/>
          </a:prstGeom>
        </p:spPr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975960" y="4560480"/>
            <a:ext cx="5362920" cy="4320360"/>
          </a:xfrm>
          <a:prstGeom prst="rect">
            <a:avLst/>
          </a:prstGeom>
        </p:spPr>
        <p:txBody>
          <a:bodyPr lIns="95760" rIns="95760" tIns="47880" bIns="47880"/>
          <a:p>
            <a:endParaRPr b="0" lang="fr-FR" sz="2000" spc="-1" strike="noStrike">
              <a:latin typeface="Arial"/>
            </a:endParaRPr>
          </a:p>
        </p:txBody>
      </p:sp>
      <p:sp>
        <p:nvSpPr>
          <p:cNvPr id="470" name="TextShape 3"/>
          <p:cNvSpPr txBox="1"/>
          <p:nvPr/>
        </p:nvSpPr>
        <p:spPr>
          <a:xfrm>
            <a:off x="4144680" y="9121320"/>
            <a:ext cx="3170160" cy="479880"/>
          </a:xfrm>
          <a:prstGeom prst="rect">
            <a:avLst/>
          </a:prstGeom>
          <a:noFill/>
          <a:ln w="9360">
            <a:noFill/>
          </a:ln>
        </p:spPr>
        <p:txBody>
          <a:bodyPr lIns="95760" rIns="95760" tIns="47880" bIns="47880" anchor="b"/>
          <a:p>
            <a:pPr algn="r">
              <a:lnSpc>
                <a:spcPct val="100000"/>
              </a:lnSpc>
            </a:pPr>
            <a:fld id="{E566E59A-1680-4055-82F8-74A49B7FBA48}" type="slidenum">
              <a:rPr b="0" lang="fr-FR" sz="1300" spc="-1" strike="noStrike">
                <a:solidFill>
                  <a:srgbClr val="000000"/>
                </a:solidFill>
                <a:latin typeface="Arial"/>
                <a:ea typeface="+mn-ea"/>
              </a:rPr>
              <a:t>&lt;numéro&gt;</a:t>
            </a:fld>
            <a:endParaRPr b="0" lang="fr-FR" sz="1300" spc="-1" strike="noStrike"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sldImg"/>
          </p:nvPr>
        </p:nvSpPr>
        <p:spPr>
          <a:xfrm>
            <a:off x="457200" y="719280"/>
            <a:ext cx="6400440" cy="3600000"/>
          </a:xfrm>
          <a:prstGeom prst="rect">
            <a:avLst/>
          </a:prstGeom>
        </p:spPr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>
          <a:xfrm>
            <a:off x="975960" y="4560480"/>
            <a:ext cx="5362920" cy="4320360"/>
          </a:xfrm>
          <a:prstGeom prst="rect">
            <a:avLst/>
          </a:prstGeom>
        </p:spPr>
        <p:txBody>
          <a:bodyPr lIns="95760" rIns="95760" tIns="47880" bIns="47880"/>
          <a:p>
            <a:endParaRPr b="0" lang="fr-FR" sz="2000" spc="-1" strike="noStrike">
              <a:latin typeface="Arial"/>
            </a:endParaRPr>
          </a:p>
        </p:txBody>
      </p:sp>
      <p:sp>
        <p:nvSpPr>
          <p:cNvPr id="473" name="TextShape 3"/>
          <p:cNvSpPr txBox="1"/>
          <p:nvPr/>
        </p:nvSpPr>
        <p:spPr>
          <a:xfrm>
            <a:off x="4144680" y="9121320"/>
            <a:ext cx="3170160" cy="479880"/>
          </a:xfrm>
          <a:prstGeom prst="rect">
            <a:avLst/>
          </a:prstGeom>
          <a:noFill/>
          <a:ln w="9360">
            <a:noFill/>
          </a:ln>
        </p:spPr>
        <p:txBody>
          <a:bodyPr lIns="95760" rIns="95760" tIns="47880" bIns="47880" anchor="b"/>
          <a:p>
            <a:pPr algn="r">
              <a:lnSpc>
                <a:spcPct val="100000"/>
              </a:lnSpc>
            </a:pPr>
            <a:fld id="{F358F08D-0855-4BBE-9062-31F0A0804D9B}" type="slidenum">
              <a:rPr b="0" lang="fr-FR" sz="1300" spc="-1" strike="noStrike">
                <a:solidFill>
                  <a:srgbClr val="000000"/>
                </a:solidFill>
                <a:latin typeface="Arial"/>
                <a:ea typeface="+mn-ea"/>
              </a:rPr>
              <a:t>&lt;numéro&gt;</a:t>
            </a:fld>
            <a:endParaRPr b="0" lang="fr-FR" sz="1300" spc="-1" strike="noStrike"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sldImg"/>
          </p:nvPr>
        </p:nvSpPr>
        <p:spPr>
          <a:xfrm>
            <a:off x="457200" y="719280"/>
            <a:ext cx="6400440" cy="3600000"/>
          </a:xfrm>
          <a:prstGeom prst="rect">
            <a:avLst/>
          </a:prstGeom>
        </p:spPr>
      </p:sp>
      <p:sp>
        <p:nvSpPr>
          <p:cNvPr id="475" name="PlaceHolder 2"/>
          <p:cNvSpPr>
            <a:spLocks noGrp="1"/>
          </p:cNvSpPr>
          <p:nvPr>
            <p:ph type="body"/>
          </p:nvPr>
        </p:nvSpPr>
        <p:spPr>
          <a:xfrm>
            <a:off x="975960" y="4560480"/>
            <a:ext cx="5362920" cy="4320360"/>
          </a:xfrm>
          <a:prstGeom prst="rect">
            <a:avLst/>
          </a:prstGeom>
        </p:spPr>
        <p:txBody>
          <a:bodyPr lIns="95760" rIns="95760" tIns="47880" bIns="47880"/>
          <a:p>
            <a:endParaRPr b="0" lang="fr-FR" sz="2000" spc="-1" strike="noStrike">
              <a:latin typeface="Arial"/>
            </a:endParaRPr>
          </a:p>
        </p:txBody>
      </p:sp>
      <p:sp>
        <p:nvSpPr>
          <p:cNvPr id="476" name="TextShape 3"/>
          <p:cNvSpPr txBox="1"/>
          <p:nvPr/>
        </p:nvSpPr>
        <p:spPr>
          <a:xfrm>
            <a:off x="4144680" y="9121320"/>
            <a:ext cx="3170160" cy="479880"/>
          </a:xfrm>
          <a:prstGeom prst="rect">
            <a:avLst/>
          </a:prstGeom>
          <a:noFill/>
          <a:ln w="9360">
            <a:noFill/>
          </a:ln>
        </p:spPr>
        <p:txBody>
          <a:bodyPr lIns="95760" rIns="95760" tIns="47880" bIns="47880" anchor="b"/>
          <a:p>
            <a:pPr algn="r">
              <a:lnSpc>
                <a:spcPct val="100000"/>
              </a:lnSpc>
            </a:pPr>
            <a:fld id="{414C3682-AD1C-49BA-8C37-9AF53646B8B1}" type="slidenum">
              <a:rPr b="0" lang="fr-FR" sz="1300" spc="-1" strike="noStrike">
                <a:solidFill>
                  <a:srgbClr val="000000"/>
                </a:solidFill>
                <a:latin typeface="Arial"/>
                <a:ea typeface="+mn-ea"/>
              </a:rPr>
              <a:t>&lt;numéro&gt;</a:t>
            </a:fld>
            <a:endParaRPr b="0" lang="fr-FR" sz="13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sldImg"/>
          </p:nvPr>
        </p:nvSpPr>
        <p:spPr>
          <a:xfrm>
            <a:off x="457200" y="719280"/>
            <a:ext cx="6400440" cy="3600000"/>
          </a:xfrm>
          <a:prstGeom prst="rect">
            <a:avLst/>
          </a:prstGeom>
        </p:spPr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975960" y="4560480"/>
            <a:ext cx="5362920" cy="4320360"/>
          </a:xfrm>
          <a:prstGeom prst="rect">
            <a:avLst/>
          </a:prstGeom>
        </p:spPr>
        <p:txBody>
          <a:bodyPr lIns="95760" rIns="95760" tIns="47880" bIns="47880"/>
          <a:p>
            <a:endParaRPr b="0" lang="fr-FR" sz="2000" spc="-1" strike="noStrike">
              <a:latin typeface="Arial"/>
            </a:endParaRPr>
          </a:p>
        </p:txBody>
      </p:sp>
      <p:sp>
        <p:nvSpPr>
          <p:cNvPr id="452" name="TextShape 3"/>
          <p:cNvSpPr txBox="1"/>
          <p:nvPr/>
        </p:nvSpPr>
        <p:spPr>
          <a:xfrm>
            <a:off x="4144680" y="9121320"/>
            <a:ext cx="3170160" cy="479880"/>
          </a:xfrm>
          <a:prstGeom prst="rect">
            <a:avLst/>
          </a:prstGeom>
          <a:noFill/>
          <a:ln w="9360">
            <a:noFill/>
          </a:ln>
        </p:spPr>
        <p:txBody>
          <a:bodyPr lIns="95760" rIns="95760" tIns="47880" bIns="47880" anchor="b"/>
          <a:p>
            <a:pPr algn="r">
              <a:lnSpc>
                <a:spcPct val="100000"/>
              </a:lnSpc>
            </a:pPr>
            <a:fld id="{E6B23016-A682-417C-A1C3-42F8F28A17EC}" type="slidenum">
              <a:rPr b="0" lang="fr-FR" sz="1300" spc="-1" strike="noStrike">
                <a:solidFill>
                  <a:srgbClr val="000000"/>
                </a:solidFill>
                <a:latin typeface="Arial"/>
                <a:ea typeface="+mn-ea"/>
              </a:rPr>
              <a:t>&lt;numéro&gt;</a:t>
            </a:fld>
            <a:endParaRPr b="0" lang="fr-FR" sz="13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sldImg"/>
          </p:nvPr>
        </p:nvSpPr>
        <p:spPr>
          <a:xfrm>
            <a:off x="457200" y="719280"/>
            <a:ext cx="6400440" cy="3600000"/>
          </a:xfrm>
          <a:prstGeom prst="rect">
            <a:avLst/>
          </a:prstGeom>
        </p:spPr>
      </p:sp>
      <p:sp>
        <p:nvSpPr>
          <p:cNvPr id="454" name="PlaceHolder 2"/>
          <p:cNvSpPr>
            <a:spLocks noGrp="1"/>
          </p:cNvSpPr>
          <p:nvPr>
            <p:ph type="body"/>
          </p:nvPr>
        </p:nvSpPr>
        <p:spPr>
          <a:xfrm>
            <a:off x="975960" y="4560480"/>
            <a:ext cx="5362920" cy="4320360"/>
          </a:xfrm>
          <a:prstGeom prst="rect">
            <a:avLst/>
          </a:prstGeom>
        </p:spPr>
        <p:txBody>
          <a:bodyPr lIns="95760" rIns="95760" tIns="47880" bIns="47880"/>
          <a:p>
            <a:endParaRPr b="0" lang="fr-FR" sz="2000" spc="-1" strike="noStrike">
              <a:latin typeface="Arial"/>
            </a:endParaRPr>
          </a:p>
        </p:txBody>
      </p:sp>
      <p:sp>
        <p:nvSpPr>
          <p:cNvPr id="455" name="TextShape 3"/>
          <p:cNvSpPr txBox="1"/>
          <p:nvPr/>
        </p:nvSpPr>
        <p:spPr>
          <a:xfrm>
            <a:off x="4144680" y="9121320"/>
            <a:ext cx="3170160" cy="479880"/>
          </a:xfrm>
          <a:prstGeom prst="rect">
            <a:avLst/>
          </a:prstGeom>
          <a:noFill/>
          <a:ln w="9360">
            <a:noFill/>
          </a:ln>
        </p:spPr>
        <p:txBody>
          <a:bodyPr lIns="95760" rIns="95760" tIns="47880" bIns="47880" anchor="b"/>
          <a:p>
            <a:pPr algn="r">
              <a:lnSpc>
                <a:spcPct val="100000"/>
              </a:lnSpc>
            </a:pPr>
            <a:fld id="{975C0BAA-0619-4E25-AE65-70C0EE660801}" type="slidenum">
              <a:rPr b="0" lang="fr-FR" sz="1300" spc="-1" strike="noStrike">
                <a:solidFill>
                  <a:srgbClr val="000000"/>
                </a:solidFill>
                <a:latin typeface="Arial"/>
                <a:ea typeface="+mn-ea"/>
              </a:rPr>
              <a:t>&lt;numéro&gt;</a:t>
            </a:fld>
            <a:endParaRPr b="0" lang="fr-FR" sz="13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76000" y="258480"/>
            <a:ext cx="10369440" cy="1081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76000" y="1516320"/>
            <a:ext cx="1036944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76000" y="3479400"/>
            <a:ext cx="1036944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76000" y="258480"/>
            <a:ext cx="10369440" cy="1081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76000" y="1516320"/>
            <a:ext cx="506016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889600" y="1516320"/>
            <a:ext cx="506016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76000" y="3479400"/>
            <a:ext cx="506016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889600" y="3479400"/>
            <a:ext cx="506016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76000" y="258480"/>
            <a:ext cx="10369440" cy="1081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76000" y="1516320"/>
            <a:ext cx="333864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082040" y="1516320"/>
            <a:ext cx="333864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7588080" y="1516320"/>
            <a:ext cx="333864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76000" y="3479400"/>
            <a:ext cx="333864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082040" y="3479400"/>
            <a:ext cx="333864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7588080" y="3479400"/>
            <a:ext cx="333864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76000" y="258480"/>
            <a:ext cx="10369440" cy="1081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576000" y="1516320"/>
            <a:ext cx="10369440" cy="37580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76000" y="258480"/>
            <a:ext cx="10369440" cy="1081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76000" y="1516320"/>
            <a:ext cx="10369440" cy="3758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76000" y="258480"/>
            <a:ext cx="10369440" cy="1081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76000" y="1516320"/>
            <a:ext cx="5060160" cy="3758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5889600" y="1516320"/>
            <a:ext cx="5060160" cy="3758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76000" y="258480"/>
            <a:ext cx="10369440" cy="1081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576000" y="258480"/>
            <a:ext cx="10369440" cy="501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76000" y="258480"/>
            <a:ext cx="10369440" cy="1081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76000" y="1516320"/>
            <a:ext cx="506016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889600" y="1516320"/>
            <a:ext cx="5060160" cy="3758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76000" y="3479400"/>
            <a:ext cx="506016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76000" y="258480"/>
            <a:ext cx="10369440" cy="1081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76000" y="1516320"/>
            <a:ext cx="10369440" cy="37580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76000" y="258480"/>
            <a:ext cx="10369440" cy="1081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76000" y="1516320"/>
            <a:ext cx="5060160" cy="3758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889600" y="1516320"/>
            <a:ext cx="506016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889600" y="3479400"/>
            <a:ext cx="506016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76000" y="258480"/>
            <a:ext cx="10369440" cy="1081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76000" y="1516320"/>
            <a:ext cx="506016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889600" y="1516320"/>
            <a:ext cx="506016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76000" y="3479400"/>
            <a:ext cx="1036944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76000" y="258480"/>
            <a:ext cx="10369440" cy="1081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76000" y="1516320"/>
            <a:ext cx="1036944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76000" y="3479400"/>
            <a:ext cx="1036944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76000" y="258480"/>
            <a:ext cx="10369440" cy="1081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76000" y="1516320"/>
            <a:ext cx="506016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889600" y="1516320"/>
            <a:ext cx="506016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576000" y="3479400"/>
            <a:ext cx="506016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5889600" y="3479400"/>
            <a:ext cx="506016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76000" y="258480"/>
            <a:ext cx="10369440" cy="1081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76000" y="1516320"/>
            <a:ext cx="333864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082040" y="1516320"/>
            <a:ext cx="333864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7588080" y="1516320"/>
            <a:ext cx="333864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576000" y="3479400"/>
            <a:ext cx="333864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4082040" y="3479400"/>
            <a:ext cx="333864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7588080" y="3479400"/>
            <a:ext cx="333864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76000" y="258480"/>
            <a:ext cx="10369440" cy="1081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76000" y="1516320"/>
            <a:ext cx="10369440" cy="3758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76000" y="258480"/>
            <a:ext cx="10369440" cy="1081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76000" y="1516320"/>
            <a:ext cx="5060160" cy="3758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889600" y="1516320"/>
            <a:ext cx="5060160" cy="3758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76000" y="258480"/>
            <a:ext cx="10369440" cy="1081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76000" y="258480"/>
            <a:ext cx="10369440" cy="5015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76000" y="258480"/>
            <a:ext cx="10369440" cy="1081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76000" y="1516320"/>
            <a:ext cx="506016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889600" y="1516320"/>
            <a:ext cx="5060160" cy="3758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76000" y="3479400"/>
            <a:ext cx="506016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76000" y="258480"/>
            <a:ext cx="10369440" cy="1081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76000" y="1516320"/>
            <a:ext cx="5060160" cy="3758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889600" y="1516320"/>
            <a:ext cx="506016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889600" y="3479400"/>
            <a:ext cx="506016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76000" y="258480"/>
            <a:ext cx="10369440" cy="108180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76000" y="1516320"/>
            <a:ext cx="506016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889600" y="1516320"/>
            <a:ext cx="506016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76000" y="3479400"/>
            <a:ext cx="10369440" cy="1792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76000" y="258480"/>
            <a:ext cx="10369440" cy="1081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de-DE" sz="2800" spc="-1" strike="noStrike">
                <a:solidFill>
                  <a:srgbClr val="ffffff"/>
                </a:solidFill>
                <a:latin typeface="Arial"/>
              </a:rPr>
              <a:t>Cliquez pour éditer le format du texte-titre</a:t>
            </a:r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76000" y="1516320"/>
            <a:ext cx="10369440" cy="3758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Times New Roman"/>
              </a:rPr>
              <a:t>Cliquez pour éditer le format du plan de texte</a:t>
            </a:r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400" spc="-1" strike="noStrike">
                <a:solidFill>
                  <a:srgbClr val="000000"/>
                </a:solidFill>
                <a:latin typeface="Times New Roman"/>
              </a:rPr>
              <a:t>Second niveau de plan</a:t>
            </a:r>
            <a:endParaRPr b="0" lang="de-DE" sz="24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Times New Roman"/>
              </a:rPr>
              <a:t>Troisième niveau de plan</a:t>
            </a:r>
            <a:endParaRPr b="0" lang="de-DE" sz="2000" spc="-1" strike="noStrike">
              <a:solidFill>
                <a:srgbClr val="000000"/>
              </a:solidFill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Times New Roman"/>
              </a:rPr>
              <a:t>Quatrième niveau de plan</a:t>
            </a:r>
            <a:endParaRPr b="0" lang="de-DE" sz="2000" spc="-1" strike="noStrike">
              <a:solidFill>
                <a:srgbClr val="000000"/>
              </a:solidFill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Times New Roman"/>
              </a:rPr>
              <a:t>Cinquième niveau de plan</a:t>
            </a:r>
            <a:endParaRPr b="0" lang="de-DE" sz="2000" spc="-1" strike="noStrike">
              <a:solidFill>
                <a:srgbClr val="000000"/>
              </a:solidFill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Times New Roman"/>
              </a:rPr>
              <a:t>Sixième niveau de plan</a:t>
            </a:r>
            <a:endParaRPr b="0" lang="de-DE" sz="2000" spc="-1" strike="noStrike">
              <a:solidFill>
                <a:srgbClr val="000000"/>
              </a:solidFill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Times New Roman"/>
              </a:rPr>
              <a:t>Septième niveau de plan</a:t>
            </a:r>
            <a:endParaRPr b="0" lang="de-DE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180000" y="6120360"/>
            <a:ext cx="8711640" cy="179640"/>
          </a:xfrm>
          <a:prstGeom prst="rect">
            <a:avLst/>
          </a:prstGeom>
          <a:noFill/>
          <a:ln w="9360">
            <a:noFill/>
          </a:ln>
          <a:effectLst>
            <a:reflection algn="bl" blurRad="6350" dir="5400000" endA="300" endPos="90000" rotWithShape="0" stA="50000" sy="-100000"/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  <a:spcBef>
                <a:spcPts val="649"/>
              </a:spcBef>
            </a:pPr>
            <a:r>
              <a:rPr b="0" lang="fr-FR" sz="1300" spc="-1" strike="noStrike">
                <a:solidFill>
                  <a:srgbClr val="000040"/>
                </a:solidFill>
                <a:latin typeface="Calibri"/>
              </a:rPr>
              <a:t>ROLAND ROMEISER   </a:t>
            </a:r>
            <a:r>
              <a:rPr b="1" lang="fr-FR" sz="1300" spc="-1" strike="noStrike">
                <a:solidFill>
                  <a:srgbClr val="000040"/>
                </a:solidFill>
                <a:latin typeface="Calibri"/>
              </a:rPr>
              <a:t>LESSONS LEARNED FROM CURRENT MEASUREMENTS WITH TERRASAR-X &amp; TANDEM-X</a:t>
            </a:r>
            <a:r>
              <a:rPr b="0" lang="fr-FR" sz="1300" spc="-1" strike="noStrike">
                <a:solidFill>
                  <a:srgbClr val="000040"/>
                </a:solidFill>
                <a:latin typeface="Calibri"/>
              </a:rPr>
              <a:t>   DOFS 2018 BREST</a:t>
            </a:r>
            <a:endParaRPr b="0" lang="fr-FR" sz="1300" spc="-1" strike="noStrike">
              <a:latin typeface="Arial"/>
            </a:endParaRPr>
          </a:p>
        </p:txBody>
      </p:sp>
      <p:sp>
        <p:nvSpPr>
          <p:cNvPr id="39" name="CustomShape 2"/>
          <p:cNvSpPr/>
          <p:nvPr/>
        </p:nvSpPr>
        <p:spPr>
          <a:xfrm>
            <a:off x="180000" y="6120000"/>
            <a:ext cx="8711640" cy="179640"/>
          </a:xfrm>
          <a:prstGeom prst="rect">
            <a:avLst/>
          </a:prstGeom>
          <a:noFill/>
          <a:ln w="9360">
            <a:noFill/>
          </a:ln>
          <a:effectLst>
            <a:reflection algn="bl" blurRad="6350" dir="5400000" endA="300" endPos="90000" rotWithShape="0" stA="50000" sy="-100000"/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  <a:spcBef>
                <a:spcPts val="649"/>
              </a:spcBef>
            </a:pPr>
            <a:r>
              <a:rPr b="0" lang="fr-FR" sz="1300" spc="-1" strike="noStrike">
                <a:solidFill>
                  <a:srgbClr val="ffffff"/>
                </a:solidFill>
                <a:latin typeface="Calibri"/>
              </a:rPr>
              <a:t>ROLAND ROMEISER   </a:t>
            </a:r>
            <a:r>
              <a:rPr b="1" lang="fr-FR" sz="1300" spc="-1" strike="noStrike">
                <a:solidFill>
                  <a:srgbClr val="ffffff"/>
                </a:solidFill>
                <a:latin typeface="Calibri"/>
              </a:rPr>
              <a:t>LESSONS LEARNED FROM CURRENT MEASUREMENTS WITH TERRASAR-X &amp; TANDEM-X</a:t>
            </a:r>
            <a:r>
              <a:rPr b="0" lang="fr-FR" sz="1300" spc="-1" strike="noStrike">
                <a:solidFill>
                  <a:srgbClr val="ffffff"/>
                </a:solidFill>
                <a:latin typeface="Calibri"/>
              </a:rPr>
              <a:t>   DOFS 2018 BREST</a:t>
            </a:r>
            <a:endParaRPr b="0" lang="fr-FR" sz="1300" spc="-1" strike="noStrike">
              <a:latin typeface="Arial"/>
            </a:endParaRPr>
          </a:p>
        </p:txBody>
      </p:sp>
      <p:pic>
        <p:nvPicPr>
          <p:cNvPr id="40" name="Picture 13" descr=""/>
          <p:cNvPicPr/>
          <p:nvPr/>
        </p:nvPicPr>
        <p:blipFill>
          <a:blip r:embed="rId2">
            <a:lum bright="-10000"/>
          </a:blip>
          <a:stretch/>
        </p:blipFill>
        <p:spPr>
          <a:xfrm>
            <a:off x="9000000" y="5616000"/>
            <a:ext cx="1439640" cy="647640"/>
          </a:xfrm>
          <a:prstGeom prst="rect">
            <a:avLst/>
          </a:prstGeom>
          <a:ln>
            <a:noFill/>
          </a:ln>
          <a:effectLst>
            <a:reflection algn="bl" blurRad="6350" dir="5400000" dist="76200" endA="275" endPos="50000" rotWithShape="0" stA="50000" sy="-100000"/>
          </a:effectLst>
        </p:spPr>
      </p:pic>
      <p:pic>
        <p:nvPicPr>
          <p:cNvPr id="41" name="Picture 5" descr=""/>
          <p:cNvPicPr/>
          <p:nvPr/>
        </p:nvPicPr>
        <p:blipFill>
          <a:blip r:embed="rId3"/>
          <a:stretch/>
        </p:blipFill>
        <p:spPr>
          <a:xfrm>
            <a:off x="10620000" y="5616000"/>
            <a:ext cx="719640" cy="719640"/>
          </a:xfrm>
          <a:prstGeom prst="rect">
            <a:avLst/>
          </a:prstGeom>
          <a:ln>
            <a:noFill/>
          </a:ln>
          <a:effectLst>
            <a:reflection algn="bl" blurRad="6350" dir="5400000" dist="50800" endPos="50000" rotWithShape="0" stA="50000" sy="-100000"/>
          </a:effectLst>
        </p:spPr>
      </p:pic>
      <p:sp>
        <p:nvSpPr>
          <p:cNvPr id="42" name="PlaceHolder 3"/>
          <p:cNvSpPr>
            <a:spLocks noGrp="1"/>
          </p:cNvSpPr>
          <p:nvPr>
            <p:ph type="title"/>
          </p:nvPr>
        </p:nvSpPr>
        <p:spPr>
          <a:xfrm>
            <a:off x="576000" y="258480"/>
            <a:ext cx="10369440" cy="1081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de-DE" sz="2800" spc="-1" strike="noStrike">
                <a:solidFill>
                  <a:srgbClr val="ffffff"/>
                </a:solidFill>
                <a:latin typeface="Arial"/>
              </a:rPr>
              <a:t>Cliquez pour éditer le format du texte-titre</a:t>
            </a:r>
            <a:endParaRPr b="0" lang="de-DE" sz="2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576000" y="1516320"/>
            <a:ext cx="10369440" cy="3758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Times New Roman"/>
              </a:rPr>
              <a:t>Cliquez pour éditer le format du plan de texte</a:t>
            </a:r>
            <a:endParaRPr b="0" lang="de-DE" sz="32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400" spc="-1" strike="noStrike">
                <a:solidFill>
                  <a:srgbClr val="000000"/>
                </a:solidFill>
                <a:latin typeface="Times New Roman"/>
              </a:rPr>
              <a:t>Second niveau de plan</a:t>
            </a:r>
            <a:endParaRPr b="0" lang="de-DE" sz="2400" spc="-1" strike="noStrike">
              <a:solidFill>
                <a:srgbClr val="000000"/>
              </a:solidFill>
              <a:latin typeface="Times New Roman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Times New Roman"/>
              </a:rPr>
              <a:t>Troisième niveau de plan</a:t>
            </a:r>
            <a:endParaRPr b="0" lang="de-DE" sz="2000" spc="-1" strike="noStrike">
              <a:solidFill>
                <a:srgbClr val="000000"/>
              </a:solidFill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Times New Roman"/>
              </a:rPr>
              <a:t>Quatrième niveau de plan</a:t>
            </a:r>
            <a:endParaRPr b="0" lang="de-DE" sz="2000" spc="-1" strike="noStrike">
              <a:solidFill>
                <a:srgbClr val="000000"/>
              </a:solidFill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Times New Roman"/>
              </a:rPr>
              <a:t>Cinquième niveau de plan</a:t>
            </a:r>
            <a:endParaRPr b="0" lang="de-DE" sz="2000" spc="-1" strike="noStrike">
              <a:solidFill>
                <a:srgbClr val="000000"/>
              </a:solidFill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Times New Roman"/>
              </a:rPr>
              <a:t>Sixième niveau de plan</a:t>
            </a:r>
            <a:endParaRPr b="0" lang="de-DE" sz="2000" spc="-1" strike="noStrike">
              <a:solidFill>
                <a:srgbClr val="000000"/>
              </a:solidFill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Times New Roman"/>
              </a:rPr>
              <a:t>Septième niveau de plan</a:t>
            </a:r>
            <a:endParaRPr b="0" lang="de-DE" sz="2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jpeg"/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jpeg"/><Relationship Id="rId9" Type="http://schemas.openxmlformats.org/officeDocument/2006/relationships/image" Target="../media/image76.png"/><Relationship Id="rId10" Type="http://schemas.openxmlformats.org/officeDocument/2006/relationships/image" Target="../media/image77.png"/><Relationship Id="rId11" Type="http://schemas.openxmlformats.org/officeDocument/2006/relationships/image" Target="../media/image78.jpeg"/><Relationship Id="rId12" Type="http://schemas.openxmlformats.org/officeDocument/2006/relationships/image" Target="../media/image79.png"/><Relationship Id="rId13" Type="http://schemas.openxmlformats.org/officeDocument/2006/relationships/image" Target="../media/image80.png"/><Relationship Id="rId14" Type="http://schemas.openxmlformats.org/officeDocument/2006/relationships/slideLayout" Target="../slideLayouts/slideLayout13.xml"/><Relationship Id="rId15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jpeg"/><Relationship Id="rId7" Type="http://schemas.openxmlformats.org/officeDocument/2006/relationships/image" Target="../media/image87.jpeg"/><Relationship Id="rId8" Type="http://schemas.openxmlformats.org/officeDocument/2006/relationships/image" Target="../media/image88.jpeg"/><Relationship Id="rId9" Type="http://schemas.openxmlformats.org/officeDocument/2006/relationships/image" Target="../media/image89.jpeg"/><Relationship Id="rId10" Type="http://schemas.openxmlformats.org/officeDocument/2006/relationships/image" Target="../media/image90.png"/><Relationship Id="rId11" Type="http://schemas.openxmlformats.org/officeDocument/2006/relationships/image" Target="../media/image91.png"/><Relationship Id="rId12" Type="http://schemas.openxmlformats.org/officeDocument/2006/relationships/image" Target="../media/image92.png"/><Relationship Id="rId13" Type="http://schemas.openxmlformats.org/officeDocument/2006/relationships/image" Target="../media/image93.jpeg"/><Relationship Id="rId14" Type="http://schemas.openxmlformats.org/officeDocument/2006/relationships/slideLayout" Target="../slideLayouts/slideLayout13.xml"/><Relationship Id="rId15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94.png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jpeg"/><Relationship Id="rId7" Type="http://schemas.openxmlformats.org/officeDocument/2006/relationships/image" Target="../media/image100.jpeg"/><Relationship Id="rId8" Type="http://schemas.openxmlformats.org/officeDocument/2006/relationships/image" Target="../media/image101.jpeg"/><Relationship Id="rId9" Type="http://schemas.openxmlformats.org/officeDocument/2006/relationships/image" Target="../media/image102.jpeg"/><Relationship Id="rId10" Type="http://schemas.openxmlformats.org/officeDocument/2006/relationships/image" Target="../media/image103.png"/><Relationship Id="rId11" Type="http://schemas.openxmlformats.org/officeDocument/2006/relationships/image" Target="../media/image104.png"/><Relationship Id="rId12" Type="http://schemas.openxmlformats.org/officeDocument/2006/relationships/image" Target="../media/image105.png"/><Relationship Id="rId13" Type="http://schemas.openxmlformats.org/officeDocument/2006/relationships/image" Target="../media/image106.png"/><Relationship Id="rId14" Type="http://schemas.openxmlformats.org/officeDocument/2006/relationships/slideLayout" Target="../slideLayouts/slideLayout13.xml"/><Relationship Id="rId15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7.png"/><Relationship Id="rId2" Type="http://schemas.openxmlformats.org/officeDocument/2006/relationships/image" Target="../media/image108.png"/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8" Type="http://schemas.openxmlformats.org/officeDocument/2006/relationships/image" Target="../media/image114.png"/><Relationship Id="rId9" Type="http://schemas.openxmlformats.org/officeDocument/2006/relationships/image" Target="../media/image115.png"/><Relationship Id="rId10" Type="http://schemas.openxmlformats.org/officeDocument/2006/relationships/image" Target="../media/image116.png"/><Relationship Id="rId11" Type="http://schemas.openxmlformats.org/officeDocument/2006/relationships/image" Target="../media/image117.png"/><Relationship Id="rId12" Type="http://schemas.openxmlformats.org/officeDocument/2006/relationships/image" Target="../media/image118.png"/><Relationship Id="rId13" Type="http://schemas.openxmlformats.org/officeDocument/2006/relationships/image" Target="../media/image119.png"/><Relationship Id="rId14" Type="http://schemas.openxmlformats.org/officeDocument/2006/relationships/image" Target="../media/image120.png"/><Relationship Id="rId15" Type="http://schemas.openxmlformats.org/officeDocument/2006/relationships/image" Target="../media/image121.png"/><Relationship Id="rId16" Type="http://schemas.openxmlformats.org/officeDocument/2006/relationships/image" Target="../media/image122.png"/><Relationship Id="rId17" Type="http://schemas.openxmlformats.org/officeDocument/2006/relationships/image" Target="../media/image123.png"/><Relationship Id="rId18" Type="http://schemas.openxmlformats.org/officeDocument/2006/relationships/image" Target="../media/image124.png"/><Relationship Id="rId19" Type="http://schemas.openxmlformats.org/officeDocument/2006/relationships/image" Target="../media/image125.png"/><Relationship Id="rId20" Type="http://schemas.openxmlformats.org/officeDocument/2006/relationships/image" Target="../media/image126.png"/><Relationship Id="rId21" Type="http://schemas.openxmlformats.org/officeDocument/2006/relationships/image" Target="../media/image127.png"/><Relationship Id="rId22" Type="http://schemas.openxmlformats.org/officeDocument/2006/relationships/image" Target="../media/image128.png"/><Relationship Id="rId2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29.tif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30.png"/><Relationship Id="rId2" Type="http://schemas.openxmlformats.org/officeDocument/2006/relationships/image" Target="../media/image131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32.png"/><Relationship Id="rId2" Type="http://schemas.openxmlformats.org/officeDocument/2006/relationships/image" Target="../media/image133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34.png"/><Relationship Id="rId2" Type="http://schemas.openxmlformats.org/officeDocument/2006/relationships/image" Target="../media/image135.png"/><Relationship Id="rId3" Type="http://schemas.openxmlformats.org/officeDocument/2006/relationships/image" Target="../media/image136.pn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37.wmf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3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image" Target="../media/image16.wmf"/><Relationship Id="rId3" Type="http://schemas.openxmlformats.org/officeDocument/2006/relationships/image" Target="../media/image17.wmf"/><Relationship Id="rId4" Type="http://schemas.openxmlformats.org/officeDocument/2006/relationships/image" Target="../media/image18.wmf"/><Relationship Id="rId5" Type="http://schemas.openxmlformats.org/officeDocument/2006/relationships/image" Target="../media/image19.wmf"/><Relationship Id="rId6" Type="http://schemas.openxmlformats.org/officeDocument/2006/relationships/image" Target="../media/image20.wmf"/><Relationship Id="rId7" Type="http://schemas.openxmlformats.org/officeDocument/2006/relationships/image" Target="../media/image21.wmf"/><Relationship Id="rId8" Type="http://schemas.openxmlformats.org/officeDocument/2006/relationships/image" Target="../media/image22.wmf"/><Relationship Id="rId9" Type="http://schemas.openxmlformats.org/officeDocument/2006/relationships/image" Target="../media/image23.wmf"/><Relationship Id="rId10" Type="http://schemas.openxmlformats.org/officeDocument/2006/relationships/image" Target="../media/image24.wmf"/><Relationship Id="rId11" Type="http://schemas.openxmlformats.org/officeDocument/2006/relationships/image" Target="../media/image25.wmf"/><Relationship Id="rId12" Type="http://schemas.openxmlformats.org/officeDocument/2006/relationships/image" Target="../media/image26.wmf"/><Relationship Id="rId1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png"/><Relationship Id="rId7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5.png"/><Relationship Id="rId14" Type="http://schemas.openxmlformats.org/officeDocument/2006/relationships/slideLayout" Target="../slideLayouts/slideLayout13.xml"/><Relationship Id="rId1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64.png"/><Relationship Id="rId16" Type="http://schemas.openxmlformats.org/officeDocument/2006/relationships/image" Target="../media/image65.png"/><Relationship Id="rId17" Type="http://schemas.openxmlformats.org/officeDocument/2006/relationships/image" Target="../media/image66.png"/><Relationship Id="rId18" Type="http://schemas.openxmlformats.org/officeDocument/2006/relationships/image" Target="../media/image67.png"/><Relationship Id="rId19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180000" y="6120360"/>
            <a:ext cx="8711640" cy="179640"/>
          </a:xfrm>
          <a:prstGeom prst="rect">
            <a:avLst/>
          </a:prstGeom>
          <a:noFill/>
          <a:ln w="9360">
            <a:noFill/>
          </a:ln>
          <a:effectLst>
            <a:reflection algn="bl" blurRad="6350" dir="5400000" endA="300" endPos="90000" rotWithShape="0" stA="50000" sy="-100000"/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  <a:spcBef>
                <a:spcPts val="649"/>
              </a:spcBef>
            </a:pPr>
            <a:r>
              <a:rPr b="0" lang="fr-FR" sz="1300" spc="-1" strike="noStrike">
                <a:solidFill>
                  <a:srgbClr val="000040"/>
                </a:solidFill>
                <a:latin typeface="Calibri"/>
              </a:rPr>
              <a:t>ROLAND ROMEISER   </a:t>
            </a:r>
            <a:r>
              <a:rPr b="1" lang="fr-FR" sz="1300" spc="-1" strike="noStrike">
                <a:solidFill>
                  <a:srgbClr val="000040"/>
                </a:solidFill>
                <a:latin typeface="Calibri"/>
              </a:rPr>
              <a:t>LESSONS LEARNED FROM CURRENT MEASUREMENTS WITH TERRASAR-X &amp; TANDEM-X</a:t>
            </a:r>
            <a:r>
              <a:rPr b="0" lang="fr-FR" sz="1300" spc="-1" strike="noStrike">
                <a:solidFill>
                  <a:srgbClr val="000040"/>
                </a:solidFill>
                <a:latin typeface="Calibri"/>
              </a:rPr>
              <a:t>   DOFS 2018 BREST</a:t>
            </a:r>
            <a:endParaRPr b="0" lang="fr-FR" sz="1300" spc="-1" strike="noStrike"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180000" y="6120000"/>
            <a:ext cx="8711640" cy="179640"/>
          </a:xfrm>
          <a:prstGeom prst="rect">
            <a:avLst/>
          </a:prstGeom>
          <a:noFill/>
          <a:ln w="9360">
            <a:noFill/>
          </a:ln>
          <a:effectLst>
            <a:reflection algn="bl" blurRad="6350" dir="5400000" endA="300" endPos="90000" rotWithShape="0" stA="50000" sy="-100000"/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  <a:spcBef>
                <a:spcPts val="649"/>
              </a:spcBef>
            </a:pPr>
            <a:r>
              <a:rPr b="0" lang="fr-FR" sz="1300" spc="-1" strike="noStrike">
                <a:solidFill>
                  <a:srgbClr val="ffffff"/>
                </a:solidFill>
                <a:latin typeface="Calibri"/>
              </a:rPr>
              <a:t>ROLAND ROMEISER   </a:t>
            </a:r>
            <a:r>
              <a:rPr b="1" lang="fr-FR" sz="1300" spc="-1" strike="noStrike">
                <a:solidFill>
                  <a:srgbClr val="ffffff"/>
                </a:solidFill>
                <a:latin typeface="Calibri"/>
              </a:rPr>
              <a:t>LESSONS LEARNED FROM CURRENT MEASUREMENTS WITH TERRASAR-X &amp; TANDEM-X</a:t>
            </a:r>
            <a:r>
              <a:rPr b="0" lang="fr-FR" sz="1300" spc="-1" strike="noStrike">
                <a:solidFill>
                  <a:srgbClr val="ffffff"/>
                </a:solidFill>
                <a:latin typeface="Calibri"/>
              </a:rPr>
              <a:t>   DOFS 2018 BREST</a:t>
            </a:r>
            <a:endParaRPr b="0" lang="fr-FR" sz="1300" spc="-1" strike="noStrike">
              <a:latin typeface="Arial"/>
            </a:endParaRPr>
          </a:p>
        </p:txBody>
      </p:sp>
      <p:sp>
        <p:nvSpPr>
          <p:cNvPr id="88" name="CustomShape 3"/>
          <p:cNvSpPr/>
          <p:nvPr/>
        </p:nvSpPr>
        <p:spPr>
          <a:xfrm>
            <a:off x="0" y="720000"/>
            <a:ext cx="11519640" cy="251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85000"/>
              </a:lnSpc>
            </a:pPr>
            <a:r>
              <a:rPr b="1" lang="fr-FR" sz="4800" spc="-1" strike="noStrike">
                <a:solidFill>
                  <a:srgbClr val="ffffff"/>
                </a:solidFill>
                <a:latin typeface="Calibri"/>
              </a:rPr>
              <a:t>Lessons Learned from</a:t>
            </a:r>
            <a:endParaRPr b="0" lang="fr-FR" sz="4800" spc="-1" strike="noStrike"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1" lang="fr-FR" sz="4800" spc="-1" strike="noStrike">
                <a:solidFill>
                  <a:srgbClr val="ffffff"/>
                </a:solidFill>
                <a:latin typeface="Calibri"/>
              </a:rPr>
              <a:t>Current Measurements with</a:t>
            </a:r>
            <a:endParaRPr b="0" lang="fr-FR" sz="4800" spc="-1" strike="noStrike">
              <a:latin typeface="Arial"/>
            </a:endParaRPr>
          </a:p>
          <a:p>
            <a:pPr algn="ctr">
              <a:lnSpc>
                <a:spcPct val="85000"/>
              </a:lnSpc>
              <a:spcAft>
                <a:spcPts val="601"/>
              </a:spcAft>
            </a:pPr>
            <a:r>
              <a:rPr b="1" lang="fr-FR" sz="4800" spc="-1" strike="noStrike">
                <a:solidFill>
                  <a:srgbClr val="ffffff"/>
                </a:solidFill>
                <a:latin typeface="Calibri"/>
              </a:rPr>
              <a:t>TerraSAR-X and TanDEM-X</a:t>
            </a:r>
            <a:endParaRPr b="0" lang="fr-FR" sz="4800" spc="-1" strike="noStrike"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– </a:t>
            </a: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2018 Edition –</a:t>
            </a:r>
            <a:endParaRPr b="0" lang="fr-FR" sz="3600" spc="-1" strike="noStrike">
              <a:latin typeface="Arial"/>
            </a:endParaRPr>
          </a:p>
        </p:txBody>
      </p:sp>
      <p:sp>
        <p:nvSpPr>
          <p:cNvPr id="89" name="CustomShape 4"/>
          <p:cNvSpPr/>
          <p:nvPr/>
        </p:nvSpPr>
        <p:spPr>
          <a:xfrm>
            <a:off x="0" y="3456000"/>
            <a:ext cx="11519640" cy="143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Roland Romeiser</a:t>
            </a:r>
            <a:endParaRPr b="0" lang="fr-FR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fr-FR" sz="2200" spc="-1" strike="noStrike">
                <a:solidFill>
                  <a:srgbClr val="ffffff"/>
                </a:solidFill>
                <a:latin typeface="Calibri"/>
              </a:rPr>
              <a:t>Rosenstiel School of Marine and Atmospheric Science</a:t>
            </a:r>
            <a:endParaRPr b="0" lang="fr-FR" sz="22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fr-FR" sz="2200" spc="-1" strike="noStrike">
                <a:solidFill>
                  <a:srgbClr val="ffffff"/>
                </a:solidFill>
                <a:latin typeface="Calibri"/>
              </a:rPr>
              <a:t>University of Miami</a:t>
            </a:r>
            <a:endParaRPr b="0" lang="fr-FR" sz="22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fr-FR" sz="2200" spc="-1" strike="noStrike">
                <a:solidFill>
                  <a:srgbClr val="ffffff"/>
                </a:solidFill>
                <a:latin typeface="Calibri"/>
              </a:rPr>
              <a:t>rromeiser@miami.edu</a:t>
            </a:r>
            <a:endParaRPr b="0" lang="fr-FR" sz="2200" spc="-1" strike="noStrike">
              <a:latin typeface="Arial"/>
            </a:endParaRPr>
          </a:p>
        </p:txBody>
      </p:sp>
      <p:pic>
        <p:nvPicPr>
          <p:cNvPr id="90" name="Picture 29" descr=""/>
          <p:cNvPicPr/>
          <p:nvPr/>
        </p:nvPicPr>
        <p:blipFill>
          <a:blip r:embed="rId1">
            <a:lum bright="-10000"/>
          </a:blip>
          <a:stretch/>
        </p:blipFill>
        <p:spPr>
          <a:xfrm>
            <a:off x="9000000" y="5616000"/>
            <a:ext cx="1439640" cy="647640"/>
          </a:xfrm>
          <a:prstGeom prst="rect">
            <a:avLst/>
          </a:prstGeom>
          <a:ln>
            <a:noFill/>
          </a:ln>
          <a:effectLst>
            <a:reflection algn="bl" blurRad="6350" dir="5400000" dist="76200" endA="275" endPos="50000" rotWithShape="0" stA="50000" sy="-100000"/>
          </a:effectLst>
        </p:spPr>
      </p:pic>
      <p:pic>
        <p:nvPicPr>
          <p:cNvPr id="91" name="Picture 7" descr=""/>
          <p:cNvPicPr/>
          <p:nvPr/>
        </p:nvPicPr>
        <p:blipFill>
          <a:blip r:embed="rId2"/>
          <a:stretch/>
        </p:blipFill>
        <p:spPr>
          <a:xfrm>
            <a:off x="10620000" y="5616000"/>
            <a:ext cx="719640" cy="719640"/>
          </a:xfrm>
          <a:prstGeom prst="rect">
            <a:avLst/>
          </a:prstGeom>
          <a:ln>
            <a:noFill/>
          </a:ln>
          <a:effectLst>
            <a:reflection algn="bl" blurRad="6350" dir="5400000" dist="50800" endPos="50000" rotWithShape="0" stA="50000" sy="-100000"/>
          </a:effectLst>
        </p:spPr>
      </p:pic>
    </p:spTree>
  </p:cSld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" dur="2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" dur="20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20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nodeType="withEffect" fill="hold" presetClass="entr" presetID="42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" dur="20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5" dur="2000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2000" fill="hold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42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" dur="20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" dur="2000" fill="hold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2000" fill="hold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nodeType="withEffect" fill="hold" presetClass="entr" presetID="4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" dur="20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5" dur="2000" fill="hold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2000" fill="hold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42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" dur="20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20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20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nodeType="withEffect" fill="hold" presetClass="entr" presetID="42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" dur="2000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5" dur="2000" fill="hold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2000" fill="hold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nodeType="withEffect" fill="hold" presetClass="entr" presetID="42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" dur="2000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0" dur="2000" fill="hold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2000" fill="hold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nodeType="withEffect" fill="hold" presetClass="entr" presetID="42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4" dur="2000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5" dur="2000" fill="hold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2000" fill="hold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50"/>
                            </p:stCondLst>
                            <p:childTnLst>
                              <p:par>
                                <p:cTn id="5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750"/>
                            </p:stCondLst>
                            <p:childTnLst>
                              <p:par>
                                <p:cTn id="62" nodeType="after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6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7740000" y="720000"/>
            <a:ext cx="3599640" cy="431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CustomShape 2"/>
          <p:cNvSpPr/>
          <p:nvPr/>
        </p:nvSpPr>
        <p:spPr>
          <a:xfrm>
            <a:off x="3960000" y="720000"/>
            <a:ext cx="3599640" cy="431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CustomShape 3"/>
          <p:cNvSpPr/>
          <p:nvPr/>
        </p:nvSpPr>
        <p:spPr>
          <a:xfrm>
            <a:off x="181440" y="720000"/>
            <a:ext cx="3599640" cy="431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CustomShape 4"/>
          <p:cNvSpPr/>
          <p:nvPr/>
        </p:nvSpPr>
        <p:spPr>
          <a:xfrm>
            <a:off x="0" y="72000"/>
            <a:ext cx="11519640" cy="53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Along-Track Baseline = 12.3 m – Elbe River Mouth</a:t>
            </a:r>
            <a:endParaRPr b="0" lang="fr-FR" sz="3600" spc="-1" strike="noStrike">
              <a:latin typeface="Arial"/>
            </a:endParaRPr>
          </a:p>
        </p:txBody>
      </p:sp>
      <p:pic>
        <p:nvPicPr>
          <p:cNvPr id="265" name="Picture 3" descr=""/>
          <p:cNvPicPr/>
          <p:nvPr/>
        </p:nvPicPr>
        <p:blipFill>
          <a:blip r:embed="rId1"/>
          <a:stretch/>
        </p:blipFill>
        <p:spPr>
          <a:xfrm>
            <a:off x="180000" y="720000"/>
            <a:ext cx="3599640" cy="431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266" name="Picture 5" descr=""/>
          <p:cNvPicPr/>
          <p:nvPr/>
        </p:nvPicPr>
        <p:blipFill>
          <a:blip r:embed="rId2"/>
          <a:stretch/>
        </p:blipFill>
        <p:spPr>
          <a:xfrm>
            <a:off x="180000" y="720000"/>
            <a:ext cx="3599640" cy="4319640"/>
          </a:xfrm>
          <a:prstGeom prst="rect">
            <a:avLst/>
          </a:prstGeom>
          <a:ln>
            <a:noFill/>
          </a:ln>
        </p:spPr>
      </p:pic>
      <p:pic>
        <p:nvPicPr>
          <p:cNvPr id="267" name="Picture 6" descr=""/>
          <p:cNvPicPr/>
          <p:nvPr/>
        </p:nvPicPr>
        <p:blipFill>
          <a:blip r:embed="rId3"/>
          <a:stretch/>
        </p:blipFill>
        <p:spPr>
          <a:xfrm>
            <a:off x="180000" y="720000"/>
            <a:ext cx="3599640" cy="4319640"/>
          </a:xfrm>
          <a:prstGeom prst="rect">
            <a:avLst/>
          </a:prstGeom>
          <a:ln>
            <a:noFill/>
          </a:ln>
        </p:spPr>
      </p:pic>
      <p:pic>
        <p:nvPicPr>
          <p:cNvPr id="268" name="Picture 7" descr=""/>
          <p:cNvPicPr/>
          <p:nvPr/>
        </p:nvPicPr>
        <p:blipFill>
          <a:blip r:embed="rId4"/>
          <a:stretch/>
        </p:blipFill>
        <p:spPr>
          <a:xfrm>
            <a:off x="3960000" y="720000"/>
            <a:ext cx="3599640" cy="431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269" name="CustomShape 5"/>
          <p:cNvSpPr/>
          <p:nvPr/>
        </p:nvSpPr>
        <p:spPr>
          <a:xfrm>
            <a:off x="6049080" y="5148000"/>
            <a:ext cx="1511640" cy="107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70" name="Picture 37" descr=""/>
          <p:cNvPicPr/>
          <p:nvPr/>
        </p:nvPicPr>
        <p:blipFill>
          <a:blip r:embed="rId5"/>
          <a:stretch/>
        </p:blipFill>
        <p:spPr>
          <a:xfrm>
            <a:off x="6049080" y="5148000"/>
            <a:ext cx="1511640" cy="107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271" name="CustomShape 6"/>
          <p:cNvSpPr/>
          <p:nvPr/>
        </p:nvSpPr>
        <p:spPr>
          <a:xfrm>
            <a:off x="5905080" y="529236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20 dB Range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272" name="CustomShape 7"/>
          <p:cNvSpPr/>
          <p:nvPr/>
        </p:nvSpPr>
        <p:spPr>
          <a:xfrm>
            <a:off x="3960000" y="5112000"/>
            <a:ext cx="1799640" cy="32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Amplitude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73" name="CustomShape 8"/>
          <p:cNvSpPr/>
          <p:nvPr/>
        </p:nvSpPr>
        <p:spPr>
          <a:xfrm>
            <a:off x="7740000" y="5112000"/>
            <a:ext cx="1799640" cy="32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Phase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74" name="CustomShape 9"/>
          <p:cNvSpPr/>
          <p:nvPr/>
        </p:nvSpPr>
        <p:spPr>
          <a:xfrm>
            <a:off x="9828000" y="5148000"/>
            <a:ext cx="1511640" cy="107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10"/>
          <p:cNvSpPr/>
          <p:nvPr/>
        </p:nvSpPr>
        <p:spPr>
          <a:xfrm>
            <a:off x="9648000" y="529200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‒                           </a:t>
            </a: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+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276" name="CustomShape 11"/>
          <p:cNvSpPr/>
          <p:nvPr/>
        </p:nvSpPr>
        <p:spPr>
          <a:xfrm>
            <a:off x="9648000" y="5292000"/>
            <a:ext cx="1799640" cy="251640"/>
          </a:xfrm>
          <a:prstGeom prst="rect">
            <a:avLst/>
          </a:prstGeom>
          <a:blipFill rotWithShape="0">
            <a:blip r:embed="rId6"/>
            <a:stretch>
              <a:fillRect l="-6090" t="-56047" r="-2017" b="-48734"/>
            </a:stretch>
          </a:blip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latin typeface="Arial"/>
              </a:rPr>
              <a:t> 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77" name="Picture 48" descr=""/>
          <p:cNvPicPr/>
          <p:nvPr/>
        </p:nvPicPr>
        <p:blipFill>
          <a:blip r:embed="rId7"/>
          <a:stretch/>
        </p:blipFill>
        <p:spPr>
          <a:xfrm>
            <a:off x="9828000" y="5148000"/>
            <a:ext cx="1511640" cy="107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278" name="Picture 11" descr=""/>
          <p:cNvPicPr/>
          <p:nvPr/>
        </p:nvPicPr>
        <p:blipFill>
          <a:blip r:embed="rId8"/>
          <a:stretch/>
        </p:blipFill>
        <p:spPr>
          <a:xfrm>
            <a:off x="7740000" y="720000"/>
            <a:ext cx="3599640" cy="431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279" name="Picture 12" descr=""/>
          <p:cNvPicPr/>
          <p:nvPr/>
        </p:nvPicPr>
        <p:blipFill>
          <a:blip r:embed="rId9"/>
          <a:stretch/>
        </p:blipFill>
        <p:spPr>
          <a:xfrm>
            <a:off x="7740000" y="720000"/>
            <a:ext cx="3599640" cy="431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280" name="CustomShape 12"/>
          <p:cNvSpPr/>
          <p:nvPr/>
        </p:nvSpPr>
        <p:spPr>
          <a:xfrm>
            <a:off x="7740000" y="5112000"/>
            <a:ext cx="1799640" cy="32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Doppler Velocity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81" name="Picture 2" descr=""/>
          <p:cNvPicPr/>
          <p:nvPr/>
        </p:nvPicPr>
        <p:blipFill>
          <a:blip r:embed="rId10"/>
          <a:stretch/>
        </p:blipFill>
        <p:spPr>
          <a:xfrm>
            <a:off x="9828000" y="5148360"/>
            <a:ext cx="1511640" cy="107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282" name="CustomShape 13"/>
          <p:cNvSpPr/>
          <p:nvPr/>
        </p:nvSpPr>
        <p:spPr>
          <a:xfrm>
            <a:off x="9648000" y="529200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‒</a:t>
            </a: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2 m/s             +2 m/s</a:t>
            </a:r>
            <a:endParaRPr b="0" lang="fr-FR" sz="1600" spc="-1" strike="noStrike">
              <a:latin typeface="Arial"/>
            </a:endParaRPr>
          </a:p>
        </p:txBody>
      </p:sp>
      <p:pic>
        <p:nvPicPr>
          <p:cNvPr id="283" name="Picture 14" descr=""/>
          <p:cNvPicPr/>
          <p:nvPr/>
        </p:nvPicPr>
        <p:blipFill>
          <a:blip r:embed="rId11"/>
          <a:stretch/>
        </p:blipFill>
        <p:spPr>
          <a:xfrm>
            <a:off x="3960000" y="720000"/>
            <a:ext cx="3599640" cy="431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284" name="CustomShape 14"/>
          <p:cNvSpPr/>
          <p:nvPr/>
        </p:nvSpPr>
        <p:spPr>
          <a:xfrm>
            <a:off x="3960000" y="5112000"/>
            <a:ext cx="1799640" cy="32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Coherence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85" name="Picture 53" descr=""/>
          <p:cNvPicPr/>
          <p:nvPr/>
        </p:nvPicPr>
        <p:blipFill>
          <a:blip r:embed="rId12"/>
          <a:stretch/>
        </p:blipFill>
        <p:spPr>
          <a:xfrm>
            <a:off x="6048000" y="5148000"/>
            <a:ext cx="1511640" cy="107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286" name="CustomShape 15"/>
          <p:cNvSpPr/>
          <p:nvPr/>
        </p:nvSpPr>
        <p:spPr>
          <a:xfrm>
            <a:off x="5904000" y="529200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0                              1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287" name="CustomShape 16"/>
          <p:cNvSpPr/>
          <p:nvPr/>
        </p:nvSpPr>
        <p:spPr>
          <a:xfrm>
            <a:off x="180000" y="5112000"/>
            <a:ext cx="3599640" cy="86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Swath = 33.0 km, grid cell = (7.5 m)</a:t>
            </a:r>
            <a:r>
              <a:rPr b="0" lang="fr-FR" sz="1800" spc="-1" strike="noStrike" baseline="30000">
                <a:solidFill>
                  <a:srgbClr val="ffffff"/>
                </a:solidFill>
                <a:latin typeface="Calibri"/>
              </a:rPr>
              <a:t>2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i="1" lang="fr-FR" sz="1800" spc="-1" strike="noStrike">
                <a:solidFill>
                  <a:srgbClr val="ffffff"/>
                </a:solidFill>
                <a:latin typeface="Symbol"/>
              </a:rPr>
              <a:t>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= 1.6 ms, </a:t>
            </a:r>
            <a:r>
              <a:rPr b="0" i="1" lang="fr-FR" sz="1800" spc="-1" strike="noStrike">
                <a:solidFill>
                  <a:srgbClr val="ffffff"/>
                </a:solidFill>
                <a:latin typeface="Calibri"/>
              </a:rPr>
              <a:t>Θ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= 38.5°, VV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=&gt; Sensitivity = 15.4 m/s / 2π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88" name="Picture 1" descr=""/>
          <p:cNvPicPr/>
          <p:nvPr/>
        </p:nvPicPr>
        <p:blipFill>
          <a:blip r:embed="rId13"/>
          <a:stretch/>
        </p:blipFill>
        <p:spPr>
          <a:xfrm>
            <a:off x="7740000" y="720000"/>
            <a:ext cx="3599640" cy="4319640"/>
          </a:xfrm>
          <a:prstGeom prst="rect">
            <a:avLst/>
          </a:prstGeom>
          <a:ln>
            <a:noFill/>
          </a:ln>
        </p:spPr>
      </p:pic>
      <p:sp>
        <p:nvSpPr>
          <p:cNvPr id="289" name="CustomShape 17"/>
          <p:cNvSpPr/>
          <p:nvPr/>
        </p:nvSpPr>
        <p:spPr>
          <a:xfrm>
            <a:off x="7740000" y="720000"/>
            <a:ext cx="3599640" cy="4319640"/>
          </a:xfrm>
          <a:prstGeom prst="rect">
            <a:avLst/>
          </a:prstGeom>
          <a:noFill/>
          <a:ln w="38160">
            <a:solidFill>
              <a:srgbClr val="ff0000"/>
            </a:solidFill>
            <a:miter/>
          </a:ln>
          <a:effectLst>
            <a:outerShdw algn="ctr" blurRad="114300" dir="16200000" dist="25400" rotWithShape="0">
              <a:srgbClr val="ff0000"/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p:transition spd="slow">
    <p:fade/>
  </p:transition>
  <p:timing>
    <p:tnLst>
      <p:par>
        <p:cTn id="868" dur="indefinite" restart="never" nodeType="tmRoot">
          <p:childTnLst>
            <p:seq>
              <p:cTn id="869" dur="indefinite" nodeType="mainSeq">
                <p:childTnLst>
                  <p:par>
                    <p:cTn id="870" fill="hold">
                      <p:stCondLst>
                        <p:cond delay="0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74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75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76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1000"/>
                            </p:stCondLst>
                            <p:childTnLst>
                              <p:par>
                                <p:cTn id="878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80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1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8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3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85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6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8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8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90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1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9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3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95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6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9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8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00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0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0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3" fill="hold">
                            <p:stCondLst>
                              <p:cond delay="1500"/>
                            </p:stCondLst>
                            <p:childTnLst>
                              <p:par>
                                <p:cTn id="904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0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500"/>
                            </p:stCondLst>
                            <p:childTnLst>
                              <p:par>
                                <p:cTn id="908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910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1" nodeType="withEffect" fill="hold" presetClass="entr" presetID="1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1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4500"/>
                            </p:stCondLst>
                            <p:childTnLst>
                              <p:par>
                                <p:cTn id="91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17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20" dur="500"/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23" dur="500"/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4" fill="hold">
                      <p:stCondLst>
                        <p:cond delay="indefinite"/>
                      </p:stCondLst>
                      <p:childTnLst>
                        <p:par>
                          <p:cTn id="925" fill="hold">
                            <p:stCondLst>
                              <p:cond delay="0"/>
                            </p:stCondLst>
                            <p:childTnLst>
                              <p:par>
                                <p:cTn id="926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28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9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0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32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33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34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5" fill="hold">
                            <p:stCondLst>
                              <p:cond delay="1000"/>
                            </p:stCondLst>
                            <p:childTnLst>
                              <p:par>
                                <p:cTn id="93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3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4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4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5" fill="hold">
                      <p:stCondLst>
                        <p:cond delay="indefinite"/>
                      </p:stCondLst>
                      <p:childTnLst>
                        <p:par>
                          <p:cTn id="946" fill="hold">
                            <p:stCondLst>
                              <p:cond delay="0"/>
                            </p:stCondLst>
                            <p:childTnLst>
                              <p:par>
                                <p:cTn id="947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4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0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5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54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6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5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9" fill="hold">
                            <p:stCondLst>
                              <p:cond delay="500"/>
                            </p:stCondLst>
                            <p:childTnLst>
                              <p:par>
                                <p:cTn id="96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6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3" fill="hold">
                            <p:stCondLst>
                              <p:cond delay="1000"/>
                            </p:stCondLst>
                            <p:childTnLst>
                              <p:par>
                                <p:cTn id="96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66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69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7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3" fill="hold">
                      <p:stCondLst>
                        <p:cond delay="indefinite"/>
                      </p:stCondLst>
                      <p:childTnLst>
                        <p:par>
                          <p:cTn id="974" fill="hold">
                            <p:stCondLst>
                              <p:cond delay="0"/>
                            </p:stCondLst>
                            <p:childTnLst>
                              <p:par>
                                <p:cTn id="97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7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8" fill="hold">
                            <p:stCondLst>
                              <p:cond delay="500"/>
                            </p:stCondLst>
                            <p:childTnLst>
                              <p:par>
                                <p:cTn id="97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8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8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8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8" fill="hold">
                      <p:stCondLst>
                        <p:cond delay="indefinite"/>
                      </p:stCondLst>
                      <p:childTnLst>
                        <p:par>
                          <p:cTn id="989" fill="hold">
                            <p:stCondLst>
                              <p:cond delay="0"/>
                            </p:stCondLst>
                            <p:childTnLst>
                              <p:par>
                                <p:cTn id="990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91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3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9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6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99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9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00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0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0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09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1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1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6" fill="hold">
                      <p:stCondLst>
                        <p:cond delay="indefinite"/>
                      </p:stCondLst>
                      <p:childTnLst>
                        <p:par>
                          <p:cTn id="1017" fill="hold">
                            <p:stCondLst>
                              <p:cond delay="0"/>
                            </p:stCondLst>
                            <p:childTnLst>
                              <p:par>
                                <p:cTn id="101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0" fill="hold">
                            <p:stCondLst>
                              <p:cond delay="0"/>
                            </p:stCondLst>
                            <p:childTnLst>
                              <p:par>
                                <p:cTn id="1021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023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5" nodeType="after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7740000" y="720000"/>
            <a:ext cx="3599640" cy="431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ustomShape 2"/>
          <p:cNvSpPr/>
          <p:nvPr/>
        </p:nvSpPr>
        <p:spPr>
          <a:xfrm>
            <a:off x="3960000" y="720000"/>
            <a:ext cx="3599640" cy="431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ustomShape 3"/>
          <p:cNvSpPr/>
          <p:nvPr/>
        </p:nvSpPr>
        <p:spPr>
          <a:xfrm>
            <a:off x="181440" y="720000"/>
            <a:ext cx="3599640" cy="431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4"/>
          <p:cNvSpPr/>
          <p:nvPr/>
        </p:nvSpPr>
        <p:spPr>
          <a:xfrm>
            <a:off x="0" y="72000"/>
            <a:ext cx="11519640" cy="53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Along-Track Baseline = 34.0 m – Columbia River Mouth</a:t>
            </a:r>
            <a:endParaRPr b="0" lang="fr-FR" sz="3600" spc="-1" strike="noStrike">
              <a:latin typeface="Arial"/>
            </a:endParaRPr>
          </a:p>
        </p:txBody>
      </p:sp>
      <p:sp>
        <p:nvSpPr>
          <p:cNvPr id="294" name="CustomShape 5"/>
          <p:cNvSpPr/>
          <p:nvPr/>
        </p:nvSpPr>
        <p:spPr>
          <a:xfrm>
            <a:off x="6049080" y="5148000"/>
            <a:ext cx="1511640" cy="107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95" name="Picture 37" descr=""/>
          <p:cNvPicPr/>
          <p:nvPr/>
        </p:nvPicPr>
        <p:blipFill>
          <a:blip r:embed="rId1"/>
          <a:stretch/>
        </p:blipFill>
        <p:spPr>
          <a:xfrm>
            <a:off x="6049080" y="5148000"/>
            <a:ext cx="1511640" cy="107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296" name="CustomShape 6"/>
          <p:cNvSpPr/>
          <p:nvPr/>
        </p:nvSpPr>
        <p:spPr>
          <a:xfrm>
            <a:off x="5905080" y="529236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20 dB Range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297" name="CustomShape 7"/>
          <p:cNvSpPr/>
          <p:nvPr/>
        </p:nvSpPr>
        <p:spPr>
          <a:xfrm>
            <a:off x="3960000" y="5112000"/>
            <a:ext cx="1799640" cy="32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Amplitude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98" name="CustomShape 8"/>
          <p:cNvSpPr/>
          <p:nvPr/>
        </p:nvSpPr>
        <p:spPr>
          <a:xfrm>
            <a:off x="7740000" y="5112000"/>
            <a:ext cx="1799640" cy="32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Phase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99" name="CustomShape 9"/>
          <p:cNvSpPr/>
          <p:nvPr/>
        </p:nvSpPr>
        <p:spPr>
          <a:xfrm>
            <a:off x="9828000" y="5148000"/>
            <a:ext cx="1511640" cy="107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10"/>
          <p:cNvSpPr/>
          <p:nvPr/>
        </p:nvSpPr>
        <p:spPr>
          <a:xfrm>
            <a:off x="9648000" y="529200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‒                           </a:t>
            </a: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+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301" name="CustomShape 11"/>
          <p:cNvSpPr/>
          <p:nvPr/>
        </p:nvSpPr>
        <p:spPr>
          <a:xfrm>
            <a:off x="9648000" y="5292000"/>
            <a:ext cx="1799640" cy="251640"/>
          </a:xfrm>
          <a:prstGeom prst="rect">
            <a:avLst/>
          </a:prstGeom>
          <a:blipFill rotWithShape="0">
            <a:blip r:embed="rId2"/>
            <a:stretch>
              <a:fillRect l="-6090" t="-56047" r="-2017" b="-48734"/>
            </a:stretch>
          </a:blip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latin typeface="Arial"/>
              </a:rPr>
              <a:t> 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302" name="Picture 48" descr=""/>
          <p:cNvPicPr/>
          <p:nvPr/>
        </p:nvPicPr>
        <p:blipFill>
          <a:blip r:embed="rId3"/>
          <a:stretch/>
        </p:blipFill>
        <p:spPr>
          <a:xfrm>
            <a:off x="9828000" y="5148000"/>
            <a:ext cx="1511640" cy="107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303" name="CustomShape 12"/>
          <p:cNvSpPr/>
          <p:nvPr/>
        </p:nvSpPr>
        <p:spPr>
          <a:xfrm>
            <a:off x="7740000" y="5112000"/>
            <a:ext cx="1799640" cy="32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Doppler Velocity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304" name="Picture 2" descr=""/>
          <p:cNvPicPr/>
          <p:nvPr/>
        </p:nvPicPr>
        <p:blipFill>
          <a:blip r:embed="rId4"/>
          <a:stretch/>
        </p:blipFill>
        <p:spPr>
          <a:xfrm>
            <a:off x="9828000" y="5148360"/>
            <a:ext cx="1511640" cy="107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305" name="CustomShape 13"/>
          <p:cNvSpPr/>
          <p:nvPr/>
        </p:nvSpPr>
        <p:spPr>
          <a:xfrm>
            <a:off x="9648000" y="529200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‒</a:t>
            </a: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2 m/s             +2 m/s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306" name="CustomShape 14"/>
          <p:cNvSpPr/>
          <p:nvPr/>
        </p:nvSpPr>
        <p:spPr>
          <a:xfrm>
            <a:off x="3960000" y="5112000"/>
            <a:ext cx="1799640" cy="32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Coherence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307" name="Picture 53" descr=""/>
          <p:cNvPicPr/>
          <p:nvPr/>
        </p:nvPicPr>
        <p:blipFill>
          <a:blip r:embed="rId5"/>
          <a:stretch/>
        </p:blipFill>
        <p:spPr>
          <a:xfrm>
            <a:off x="6048000" y="5148000"/>
            <a:ext cx="1511640" cy="107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308" name="CustomShape 15"/>
          <p:cNvSpPr/>
          <p:nvPr/>
        </p:nvSpPr>
        <p:spPr>
          <a:xfrm>
            <a:off x="5904000" y="529200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0                              1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309" name="CustomShape 16"/>
          <p:cNvSpPr/>
          <p:nvPr/>
        </p:nvSpPr>
        <p:spPr>
          <a:xfrm>
            <a:off x="180000" y="5112000"/>
            <a:ext cx="3599640" cy="86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Swath = 32.5 km, grid cell = (7.5 m)</a:t>
            </a:r>
            <a:r>
              <a:rPr b="0" lang="fr-FR" sz="1800" spc="-1" strike="noStrike" baseline="30000">
                <a:solidFill>
                  <a:srgbClr val="ffffff"/>
                </a:solidFill>
                <a:latin typeface="Calibri"/>
              </a:rPr>
              <a:t>2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i="1" lang="fr-FR" sz="1800" spc="-1" strike="noStrike">
                <a:solidFill>
                  <a:srgbClr val="ffffff"/>
                </a:solidFill>
                <a:latin typeface="Symbol"/>
              </a:rPr>
              <a:t>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= 4.5 ms, </a:t>
            </a:r>
            <a:r>
              <a:rPr b="0" i="1" lang="fr-FR" sz="1800" spc="-1" strike="noStrike">
                <a:solidFill>
                  <a:srgbClr val="ffffff"/>
                </a:solidFill>
                <a:latin typeface="Calibri"/>
              </a:rPr>
              <a:t>Θ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= 34.8°, VV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=&gt; Sensitivity = 6.08 m/s / 2π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310" name="Picture 7" descr=""/>
          <p:cNvPicPr/>
          <p:nvPr/>
        </p:nvPicPr>
        <p:blipFill>
          <a:blip r:embed="rId6"/>
          <a:stretch/>
        </p:blipFill>
        <p:spPr>
          <a:xfrm>
            <a:off x="180000" y="720000"/>
            <a:ext cx="3599640" cy="431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11" name="Picture 10" descr=""/>
          <p:cNvPicPr/>
          <p:nvPr/>
        </p:nvPicPr>
        <p:blipFill>
          <a:blip r:embed="rId7"/>
          <a:stretch/>
        </p:blipFill>
        <p:spPr>
          <a:xfrm>
            <a:off x="181440" y="720000"/>
            <a:ext cx="3599640" cy="4319640"/>
          </a:xfrm>
          <a:prstGeom prst="rect">
            <a:avLst/>
          </a:prstGeom>
          <a:ln>
            <a:noFill/>
          </a:ln>
        </p:spPr>
      </p:pic>
      <p:pic>
        <p:nvPicPr>
          <p:cNvPr id="312" name="Picture 11" descr=""/>
          <p:cNvPicPr/>
          <p:nvPr/>
        </p:nvPicPr>
        <p:blipFill>
          <a:blip r:embed="rId8"/>
          <a:stretch/>
        </p:blipFill>
        <p:spPr>
          <a:xfrm>
            <a:off x="180000" y="720000"/>
            <a:ext cx="3599640" cy="4319640"/>
          </a:xfrm>
          <a:prstGeom prst="rect">
            <a:avLst/>
          </a:prstGeom>
          <a:ln>
            <a:noFill/>
          </a:ln>
        </p:spPr>
      </p:pic>
      <p:pic>
        <p:nvPicPr>
          <p:cNvPr id="313" name="Picture 18" descr=""/>
          <p:cNvPicPr/>
          <p:nvPr/>
        </p:nvPicPr>
        <p:blipFill>
          <a:blip r:embed="rId9"/>
          <a:stretch/>
        </p:blipFill>
        <p:spPr>
          <a:xfrm>
            <a:off x="3960000" y="720000"/>
            <a:ext cx="3599640" cy="431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14" name="Picture 14" descr=""/>
          <p:cNvPicPr/>
          <p:nvPr/>
        </p:nvPicPr>
        <p:blipFill>
          <a:blip r:embed="rId10"/>
          <a:stretch/>
        </p:blipFill>
        <p:spPr>
          <a:xfrm>
            <a:off x="7740000" y="720000"/>
            <a:ext cx="3599640" cy="431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15" name="Picture 21" descr=""/>
          <p:cNvPicPr/>
          <p:nvPr/>
        </p:nvPicPr>
        <p:blipFill>
          <a:blip r:embed="rId11"/>
          <a:stretch/>
        </p:blipFill>
        <p:spPr>
          <a:xfrm>
            <a:off x="7740000" y="720000"/>
            <a:ext cx="3599640" cy="431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16" name="Picture 12" descr=""/>
          <p:cNvPicPr/>
          <p:nvPr/>
        </p:nvPicPr>
        <p:blipFill>
          <a:blip r:embed="rId12"/>
          <a:stretch/>
        </p:blipFill>
        <p:spPr>
          <a:xfrm>
            <a:off x="3960000" y="720000"/>
            <a:ext cx="3599640" cy="431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17" name="Picture 1" descr=""/>
          <p:cNvPicPr/>
          <p:nvPr/>
        </p:nvPicPr>
        <p:blipFill>
          <a:blip r:embed="rId13"/>
          <a:stretch/>
        </p:blipFill>
        <p:spPr>
          <a:xfrm>
            <a:off x="7740000" y="720000"/>
            <a:ext cx="3599640" cy="4319640"/>
          </a:xfrm>
          <a:prstGeom prst="rect">
            <a:avLst/>
          </a:prstGeom>
          <a:ln>
            <a:noFill/>
          </a:ln>
        </p:spPr>
      </p:pic>
      <p:sp>
        <p:nvSpPr>
          <p:cNvPr id="318" name="CustomShape 17"/>
          <p:cNvSpPr/>
          <p:nvPr/>
        </p:nvSpPr>
        <p:spPr>
          <a:xfrm>
            <a:off x="7740000" y="720000"/>
            <a:ext cx="3599640" cy="4319640"/>
          </a:xfrm>
          <a:prstGeom prst="rect">
            <a:avLst/>
          </a:prstGeom>
          <a:noFill/>
          <a:ln w="38160">
            <a:solidFill>
              <a:srgbClr val="ff0000"/>
            </a:solidFill>
            <a:miter/>
          </a:ln>
          <a:effectLst>
            <a:outerShdw algn="ctr" blurRad="114300" dir="16200000" dist="25400" rotWithShape="0">
              <a:srgbClr val="ff0000"/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p:transition spd="slow">
    <p:fade/>
  </p:transition>
  <p:timing>
    <p:tnLst>
      <p:par>
        <p:cTn id="1027" dur="indefinite" restart="never" nodeType="tmRoot">
          <p:childTnLst>
            <p:seq>
              <p:cTn id="1028" dur="indefinite" nodeType="mainSeq">
                <p:childTnLst>
                  <p:par>
                    <p:cTn id="1029" fill="hold">
                      <p:stCondLst>
                        <p:cond delay="0"/>
                      </p:stCondLst>
                      <p:childTnLst>
                        <p:par>
                          <p:cTn id="1030" fill="hold">
                            <p:stCondLst>
                              <p:cond delay="0"/>
                            </p:stCondLst>
                            <p:childTnLst>
                              <p:par>
                                <p:cTn id="1031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33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34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35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7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39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0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41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2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44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5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4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7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49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50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51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2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54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55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56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7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59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60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61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3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6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7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1069" dur="2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0" nodeType="withEffect" fill="hold" presetClass="entr" presetID="1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72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76" dur="500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79" dur="500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82" dur="500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3" fill="hold">
                      <p:stCondLst>
                        <p:cond delay="indefinite"/>
                      </p:stCondLst>
                      <p:childTnLst>
                        <p:par>
                          <p:cTn id="1084" fill="hold">
                            <p:stCondLst>
                              <p:cond delay="0"/>
                            </p:stCondLst>
                            <p:childTnLst>
                              <p:par>
                                <p:cTn id="1085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87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88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9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91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2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93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9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00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0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4" fill="hold">
                      <p:stCondLst>
                        <p:cond delay="indefinite"/>
                      </p:stCondLst>
                      <p:childTnLst>
                        <p:par>
                          <p:cTn id="1105" fill="hold">
                            <p:stCondLst>
                              <p:cond delay="0"/>
                            </p:stCondLst>
                            <p:childTnLst>
                              <p:par>
                                <p:cTn id="1106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0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9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10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2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13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5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16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1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2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25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28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31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2" fill="hold">
                      <p:stCondLst>
                        <p:cond delay="indefinite"/>
                      </p:stCondLst>
                      <p:childTnLst>
                        <p:par>
                          <p:cTn id="1133" fill="hold">
                            <p:stCondLst>
                              <p:cond delay="0"/>
                            </p:stCondLst>
                            <p:childTnLst>
                              <p:par>
                                <p:cTn id="113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3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13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40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4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46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7" fill="hold">
                      <p:stCondLst>
                        <p:cond delay="indefinite"/>
                      </p:stCondLst>
                      <p:childTnLst>
                        <p:par>
                          <p:cTn id="1148" fill="hold">
                            <p:stCondLst>
                              <p:cond delay="0"/>
                            </p:stCondLst>
                            <p:childTnLst>
                              <p:par>
                                <p:cTn id="1149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50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2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53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5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56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8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59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16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64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6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7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74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5" fill="hold">
                      <p:stCondLst>
                        <p:cond delay="indefinite"/>
                      </p:stCondLst>
                      <p:childTnLst>
                        <p:par>
                          <p:cTn id="1176" fill="hold">
                            <p:stCondLst>
                              <p:cond delay="0"/>
                            </p:stCondLst>
                            <p:childTnLst>
                              <p:par>
                                <p:cTn id="11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9" fill="hold">
                            <p:stCondLst>
                              <p:cond delay="0"/>
                            </p:stCondLst>
                            <p:childTnLst>
                              <p:par>
                                <p:cTn id="1180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182" dur="2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4" nodeType="after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"/>
          <p:cNvSpPr/>
          <p:nvPr/>
        </p:nvSpPr>
        <p:spPr>
          <a:xfrm>
            <a:off x="7740000" y="720000"/>
            <a:ext cx="3599640" cy="431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CustomShape 2"/>
          <p:cNvSpPr/>
          <p:nvPr/>
        </p:nvSpPr>
        <p:spPr>
          <a:xfrm>
            <a:off x="3960000" y="720000"/>
            <a:ext cx="3599640" cy="431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CustomShape 3"/>
          <p:cNvSpPr/>
          <p:nvPr/>
        </p:nvSpPr>
        <p:spPr>
          <a:xfrm>
            <a:off x="181440" y="720000"/>
            <a:ext cx="3599640" cy="431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CustomShape 4"/>
          <p:cNvSpPr/>
          <p:nvPr/>
        </p:nvSpPr>
        <p:spPr>
          <a:xfrm>
            <a:off x="0" y="72000"/>
            <a:ext cx="11519640" cy="53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Along-Track Baseline = 49.7 m – Strait of Gibraltar</a:t>
            </a:r>
            <a:endParaRPr b="0" lang="fr-FR" sz="3600" spc="-1" strike="noStrike">
              <a:latin typeface="Arial"/>
            </a:endParaRPr>
          </a:p>
        </p:txBody>
      </p:sp>
      <p:sp>
        <p:nvSpPr>
          <p:cNvPr id="323" name="CustomShape 5"/>
          <p:cNvSpPr/>
          <p:nvPr/>
        </p:nvSpPr>
        <p:spPr>
          <a:xfrm>
            <a:off x="6049080" y="5148000"/>
            <a:ext cx="1511640" cy="107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24" name="Picture 37" descr=""/>
          <p:cNvPicPr/>
          <p:nvPr/>
        </p:nvPicPr>
        <p:blipFill>
          <a:blip r:embed="rId1"/>
          <a:stretch/>
        </p:blipFill>
        <p:spPr>
          <a:xfrm>
            <a:off x="6049080" y="5148000"/>
            <a:ext cx="1511640" cy="107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325" name="CustomShape 6"/>
          <p:cNvSpPr/>
          <p:nvPr/>
        </p:nvSpPr>
        <p:spPr>
          <a:xfrm>
            <a:off x="5905080" y="529236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20 dB Range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326" name="CustomShape 7"/>
          <p:cNvSpPr/>
          <p:nvPr/>
        </p:nvSpPr>
        <p:spPr>
          <a:xfrm>
            <a:off x="3960000" y="5112000"/>
            <a:ext cx="1799640" cy="32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Amplitude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27" name="CustomShape 8"/>
          <p:cNvSpPr/>
          <p:nvPr/>
        </p:nvSpPr>
        <p:spPr>
          <a:xfrm>
            <a:off x="7740000" y="5112000"/>
            <a:ext cx="1799640" cy="32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Phase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28" name="CustomShape 9"/>
          <p:cNvSpPr/>
          <p:nvPr/>
        </p:nvSpPr>
        <p:spPr>
          <a:xfrm>
            <a:off x="9828000" y="5148000"/>
            <a:ext cx="1511640" cy="107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CustomShape 10"/>
          <p:cNvSpPr/>
          <p:nvPr/>
        </p:nvSpPr>
        <p:spPr>
          <a:xfrm>
            <a:off x="9648000" y="529200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‒                           </a:t>
            </a: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+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330" name="CustomShape 11"/>
          <p:cNvSpPr/>
          <p:nvPr/>
        </p:nvSpPr>
        <p:spPr>
          <a:xfrm>
            <a:off x="9648000" y="5292000"/>
            <a:ext cx="1799640" cy="251640"/>
          </a:xfrm>
          <a:prstGeom prst="rect">
            <a:avLst/>
          </a:prstGeom>
          <a:blipFill rotWithShape="0">
            <a:blip r:embed="rId2"/>
            <a:stretch>
              <a:fillRect l="-6090" t="-56047" r="-2017" b="-48734"/>
            </a:stretch>
          </a:blip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latin typeface="Arial"/>
              </a:rPr>
              <a:t> 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331" name="Picture 48" descr=""/>
          <p:cNvPicPr/>
          <p:nvPr/>
        </p:nvPicPr>
        <p:blipFill>
          <a:blip r:embed="rId3"/>
          <a:stretch/>
        </p:blipFill>
        <p:spPr>
          <a:xfrm>
            <a:off x="9828000" y="5148000"/>
            <a:ext cx="1511640" cy="107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332" name="CustomShape 12"/>
          <p:cNvSpPr/>
          <p:nvPr/>
        </p:nvSpPr>
        <p:spPr>
          <a:xfrm>
            <a:off x="7740000" y="5112000"/>
            <a:ext cx="1799640" cy="32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Doppler Velocity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333" name="Picture 2" descr=""/>
          <p:cNvPicPr/>
          <p:nvPr/>
        </p:nvPicPr>
        <p:blipFill>
          <a:blip r:embed="rId4"/>
          <a:stretch/>
        </p:blipFill>
        <p:spPr>
          <a:xfrm>
            <a:off x="9828000" y="5148360"/>
            <a:ext cx="1511640" cy="107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334" name="CustomShape 13"/>
          <p:cNvSpPr/>
          <p:nvPr/>
        </p:nvSpPr>
        <p:spPr>
          <a:xfrm>
            <a:off x="9648000" y="529200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‒</a:t>
            </a: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2 m/s             +2 m/s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335" name="CustomShape 14"/>
          <p:cNvSpPr/>
          <p:nvPr/>
        </p:nvSpPr>
        <p:spPr>
          <a:xfrm>
            <a:off x="3960000" y="5112000"/>
            <a:ext cx="1799640" cy="32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Coherence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336" name="Picture 53" descr=""/>
          <p:cNvPicPr/>
          <p:nvPr/>
        </p:nvPicPr>
        <p:blipFill>
          <a:blip r:embed="rId5"/>
          <a:stretch/>
        </p:blipFill>
        <p:spPr>
          <a:xfrm>
            <a:off x="6048000" y="5148000"/>
            <a:ext cx="1511640" cy="107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337" name="CustomShape 15"/>
          <p:cNvSpPr/>
          <p:nvPr/>
        </p:nvSpPr>
        <p:spPr>
          <a:xfrm>
            <a:off x="5904000" y="529200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0                              1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338" name="CustomShape 16"/>
          <p:cNvSpPr/>
          <p:nvPr/>
        </p:nvSpPr>
        <p:spPr>
          <a:xfrm>
            <a:off x="180000" y="5112000"/>
            <a:ext cx="3599640" cy="86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Swath = 32.7 km, grid cell = (7.5 m)</a:t>
            </a:r>
            <a:r>
              <a:rPr b="0" lang="fr-FR" sz="1800" spc="-1" strike="noStrike" baseline="30000">
                <a:solidFill>
                  <a:srgbClr val="ffffff"/>
                </a:solidFill>
                <a:latin typeface="Calibri"/>
              </a:rPr>
              <a:t>2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i="1" lang="fr-FR" sz="1800" spc="-1" strike="noStrike">
                <a:solidFill>
                  <a:srgbClr val="ffffff"/>
                </a:solidFill>
                <a:latin typeface="Symbol"/>
              </a:rPr>
              <a:t>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= 6.5 ms, </a:t>
            </a:r>
            <a:r>
              <a:rPr b="0" i="1" lang="fr-FR" sz="1800" spc="-1" strike="noStrike">
                <a:solidFill>
                  <a:srgbClr val="ffffff"/>
                </a:solidFill>
                <a:latin typeface="Calibri"/>
              </a:rPr>
              <a:t>Θ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= 34.8°, VV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=&gt; Sensitivity = 4.16 m/s / 2π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339" name="Picture 1" descr=""/>
          <p:cNvPicPr/>
          <p:nvPr/>
        </p:nvPicPr>
        <p:blipFill>
          <a:blip r:embed="rId6"/>
          <a:stretch/>
        </p:blipFill>
        <p:spPr>
          <a:xfrm>
            <a:off x="180000" y="720000"/>
            <a:ext cx="3599640" cy="431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40" name="Picture 2" descr=""/>
          <p:cNvPicPr/>
          <p:nvPr/>
        </p:nvPicPr>
        <p:blipFill>
          <a:blip r:embed="rId7"/>
          <a:stretch/>
        </p:blipFill>
        <p:spPr>
          <a:xfrm>
            <a:off x="180000" y="720000"/>
            <a:ext cx="3599640" cy="4319640"/>
          </a:xfrm>
          <a:prstGeom prst="rect">
            <a:avLst/>
          </a:prstGeom>
          <a:ln>
            <a:noFill/>
          </a:ln>
        </p:spPr>
      </p:pic>
      <p:pic>
        <p:nvPicPr>
          <p:cNvPr id="341" name="Picture 4" descr=""/>
          <p:cNvPicPr/>
          <p:nvPr/>
        </p:nvPicPr>
        <p:blipFill>
          <a:blip r:embed="rId8"/>
          <a:stretch/>
        </p:blipFill>
        <p:spPr>
          <a:xfrm>
            <a:off x="180000" y="720000"/>
            <a:ext cx="3599640" cy="4319640"/>
          </a:xfrm>
          <a:prstGeom prst="rect">
            <a:avLst/>
          </a:prstGeom>
          <a:ln>
            <a:noFill/>
          </a:ln>
        </p:spPr>
      </p:pic>
      <p:pic>
        <p:nvPicPr>
          <p:cNvPr id="342" name="Picture 9" descr=""/>
          <p:cNvPicPr/>
          <p:nvPr/>
        </p:nvPicPr>
        <p:blipFill>
          <a:blip r:embed="rId9"/>
          <a:stretch/>
        </p:blipFill>
        <p:spPr>
          <a:xfrm>
            <a:off x="3960000" y="720000"/>
            <a:ext cx="3599640" cy="431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43" name="Picture 13" descr=""/>
          <p:cNvPicPr/>
          <p:nvPr/>
        </p:nvPicPr>
        <p:blipFill>
          <a:blip r:embed="rId10"/>
          <a:stretch/>
        </p:blipFill>
        <p:spPr>
          <a:xfrm>
            <a:off x="7740000" y="720000"/>
            <a:ext cx="3599640" cy="431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44" name="Picture 15" descr=""/>
          <p:cNvPicPr/>
          <p:nvPr/>
        </p:nvPicPr>
        <p:blipFill>
          <a:blip r:embed="rId11"/>
          <a:stretch/>
        </p:blipFill>
        <p:spPr>
          <a:xfrm>
            <a:off x="7740000" y="720000"/>
            <a:ext cx="3599280" cy="431820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45" name="Picture 16" descr=""/>
          <p:cNvPicPr/>
          <p:nvPr/>
        </p:nvPicPr>
        <p:blipFill>
          <a:blip r:embed="rId12"/>
          <a:stretch/>
        </p:blipFill>
        <p:spPr>
          <a:xfrm>
            <a:off x="3960000" y="720000"/>
            <a:ext cx="3599640" cy="431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46" name="Picture 27" descr=""/>
          <p:cNvPicPr/>
          <p:nvPr/>
        </p:nvPicPr>
        <p:blipFill>
          <a:blip r:embed="rId13"/>
          <a:stretch/>
        </p:blipFill>
        <p:spPr>
          <a:xfrm>
            <a:off x="7740000" y="720000"/>
            <a:ext cx="3599640" cy="4319640"/>
          </a:xfrm>
          <a:prstGeom prst="rect">
            <a:avLst/>
          </a:prstGeom>
          <a:ln>
            <a:noFill/>
          </a:ln>
        </p:spPr>
      </p:pic>
      <p:sp>
        <p:nvSpPr>
          <p:cNvPr id="347" name="CustomShape 17"/>
          <p:cNvSpPr/>
          <p:nvPr/>
        </p:nvSpPr>
        <p:spPr>
          <a:xfrm>
            <a:off x="7704000" y="720000"/>
            <a:ext cx="3599640" cy="4319640"/>
          </a:xfrm>
          <a:prstGeom prst="rect">
            <a:avLst/>
          </a:prstGeom>
          <a:noFill/>
          <a:ln w="38160">
            <a:solidFill>
              <a:srgbClr val="ff0000"/>
            </a:solidFill>
            <a:miter/>
          </a:ln>
          <a:effectLst>
            <a:outerShdw algn="ctr" blurRad="114300" dir="16200000" dist="25400" rotWithShape="0">
              <a:srgbClr val="ff0000"/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p:transition spd="slow">
    <p:fade/>
  </p:transition>
  <p:timing>
    <p:tnLst>
      <p:par>
        <p:cTn id="1186" dur="indefinite" restart="never" nodeType="tmRoot">
          <p:childTnLst>
            <p:seq>
              <p:cTn id="1187" dur="indefinite" nodeType="mainSeq">
                <p:childTnLst>
                  <p:par>
                    <p:cTn id="1188" fill="hold">
                      <p:stCondLst>
                        <p:cond delay="0"/>
                      </p:stCondLst>
                      <p:childTnLst>
                        <p:par>
                          <p:cTn id="1189" fill="hold">
                            <p:stCondLst>
                              <p:cond delay="0"/>
                            </p:stCondLst>
                            <p:childTnLst>
                              <p:par>
                                <p:cTn id="1190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92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93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94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6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98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99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00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1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0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0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6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08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9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10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1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14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15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6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18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19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20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2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24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6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1228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9" nodeType="withEffect" fill="hold" presetClass="entr" presetID="1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31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2" fill="hold">
                            <p:stCondLst>
                              <p:cond delay="4500"/>
                            </p:stCondLst>
                            <p:childTnLst>
                              <p:par>
                                <p:cTn id="123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35" dur="500"/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38" dur="500"/>
                                        <p:tgtEl>
                                          <p:spTgt spid="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41" dur="500"/>
                                        <p:tgtEl>
                                          <p:spTgt spid="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2" fill="hold">
                      <p:stCondLst>
                        <p:cond delay="indefinite"/>
                      </p:stCondLst>
                      <p:childTnLst>
                        <p:par>
                          <p:cTn id="1243" fill="hold">
                            <p:stCondLst>
                              <p:cond delay="0"/>
                            </p:stCondLst>
                            <p:childTnLst>
                              <p:par>
                                <p:cTn id="1244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46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47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8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50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51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52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56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5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62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3" fill="hold">
                      <p:stCondLst>
                        <p:cond delay="indefinite"/>
                      </p:stCondLst>
                      <p:childTnLst>
                        <p:par>
                          <p:cTn id="1264" fill="hold">
                            <p:stCondLst>
                              <p:cond delay="0"/>
                            </p:stCondLst>
                            <p:childTnLst>
                              <p:par>
                                <p:cTn id="1265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26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8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26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1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27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4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275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7" fill="hold">
                            <p:stCondLst>
                              <p:cond delay="500"/>
                            </p:stCondLst>
                            <p:childTnLst>
                              <p:par>
                                <p:cTn id="127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80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84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8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90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1" fill="hold">
                      <p:stCondLst>
                        <p:cond delay="indefinite"/>
                      </p:stCondLst>
                      <p:childTnLst>
                        <p:par>
                          <p:cTn id="1292" fill="hold">
                            <p:stCondLst>
                              <p:cond delay="0"/>
                            </p:stCondLst>
                            <p:childTnLst>
                              <p:par>
                                <p:cTn id="129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9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6" fill="hold">
                            <p:stCondLst>
                              <p:cond delay="500"/>
                            </p:stCondLst>
                            <p:childTnLst>
                              <p:par>
                                <p:cTn id="129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99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02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0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6" fill="hold">
                      <p:stCondLst>
                        <p:cond delay="indefinite"/>
                      </p:stCondLst>
                      <p:childTnLst>
                        <p:par>
                          <p:cTn id="1307" fill="hold">
                            <p:stCondLst>
                              <p:cond delay="0"/>
                            </p:stCondLst>
                            <p:childTnLst>
                              <p:par>
                                <p:cTn id="1308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309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1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31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4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315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7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318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0" fill="hold">
                            <p:stCondLst>
                              <p:cond delay="500"/>
                            </p:stCondLst>
                            <p:childTnLst>
                              <p:par>
                                <p:cTn id="132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23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2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30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3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4" fill="hold">
                      <p:stCondLst>
                        <p:cond delay="indefinite"/>
                      </p:stCondLst>
                      <p:childTnLst>
                        <p:par>
                          <p:cTn id="1335" fill="hold">
                            <p:stCondLst>
                              <p:cond delay="0"/>
                            </p:stCondLst>
                            <p:childTnLst>
                              <p:par>
                                <p:cTn id="133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8" nodeType="with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1340" dur="2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2" nodeType="after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ustomShape 1"/>
          <p:cNvSpPr/>
          <p:nvPr/>
        </p:nvSpPr>
        <p:spPr>
          <a:xfrm>
            <a:off x="9360000" y="684000"/>
            <a:ext cx="1799640" cy="215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CustomShape 2"/>
          <p:cNvSpPr/>
          <p:nvPr/>
        </p:nvSpPr>
        <p:spPr>
          <a:xfrm>
            <a:off x="3672000" y="684000"/>
            <a:ext cx="1799640" cy="215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CustomShape 3"/>
          <p:cNvSpPr/>
          <p:nvPr/>
        </p:nvSpPr>
        <p:spPr>
          <a:xfrm>
            <a:off x="360000" y="612000"/>
            <a:ext cx="2339640" cy="23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1" name="CustomShape 4"/>
          <p:cNvSpPr/>
          <p:nvPr/>
        </p:nvSpPr>
        <p:spPr>
          <a:xfrm>
            <a:off x="0" y="0"/>
            <a:ext cx="11519640" cy="53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  <a:spcAft>
                <a:spcPts val="901"/>
              </a:spcAft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Coherence Experiment – Two TanDEM-X Image Series</a:t>
            </a:r>
            <a:endParaRPr b="0" lang="fr-FR" sz="3600" spc="-1" strike="noStrike">
              <a:latin typeface="Arial"/>
            </a:endParaRPr>
          </a:p>
        </p:txBody>
      </p:sp>
      <p:sp>
        <p:nvSpPr>
          <p:cNvPr id="352" name="CustomShape 5"/>
          <p:cNvSpPr/>
          <p:nvPr/>
        </p:nvSpPr>
        <p:spPr>
          <a:xfrm>
            <a:off x="6048000" y="612000"/>
            <a:ext cx="2339640" cy="23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3" name="CustomShape 6"/>
          <p:cNvSpPr/>
          <p:nvPr/>
        </p:nvSpPr>
        <p:spPr>
          <a:xfrm>
            <a:off x="6156000" y="882000"/>
            <a:ext cx="2339640" cy="23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4" name="CustomShape 7"/>
          <p:cNvSpPr/>
          <p:nvPr/>
        </p:nvSpPr>
        <p:spPr>
          <a:xfrm>
            <a:off x="6264000" y="1152000"/>
            <a:ext cx="2339640" cy="23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5" name="CustomShape 8"/>
          <p:cNvSpPr/>
          <p:nvPr/>
        </p:nvSpPr>
        <p:spPr>
          <a:xfrm>
            <a:off x="6372000" y="1422000"/>
            <a:ext cx="2339640" cy="23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CustomShape 9"/>
          <p:cNvSpPr/>
          <p:nvPr/>
        </p:nvSpPr>
        <p:spPr>
          <a:xfrm>
            <a:off x="6480000" y="1692000"/>
            <a:ext cx="2339640" cy="23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7" name="CustomShape 10"/>
          <p:cNvSpPr/>
          <p:nvPr/>
        </p:nvSpPr>
        <p:spPr>
          <a:xfrm>
            <a:off x="6588000" y="1962000"/>
            <a:ext cx="2339640" cy="23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CustomShape 11"/>
          <p:cNvSpPr/>
          <p:nvPr/>
        </p:nvSpPr>
        <p:spPr>
          <a:xfrm>
            <a:off x="6696000" y="2232000"/>
            <a:ext cx="2339640" cy="23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9" name="CustomShape 12"/>
          <p:cNvSpPr/>
          <p:nvPr/>
        </p:nvSpPr>
        <p:spPr>
          <a:xfrm>
            <a:off x="6804000" y="2502000"/>
            <a:ext cx="2339640" cy="23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CustomShape 13"/>
          <p:cNvSpPr/>
          <p:nvPr/>
        </p:nvSpPr>
        <p:spPr>
          <a:xfrm>
            <a:off x="6912000" y="2772000"/>
            <a:ext cx="2339640" cy="23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CustomShape 14"/>
          <p:cNvSpPr/>
          <p:nvPr/>
        </p:nvSpPr>
        <p:spPr>
          <a:xfrm>
            <a:off x="7020000" y="3042000"/>
            <a:ext cx="2339640" cy="23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62" name="Picture 15" descr=""/>
          <p:cNvPicPr/>
          <p:nvPr/>
        </p:nvPicPr>
        <p:blipFill>
          <a:blip r:embed="rId1"/>
          <a:srcRect l="0" t="0" r="16663" b="0"/>
          <a:stretch/>
        </p:blipFill>
        <p:spPr>
          <a:xfrm>
            <a:off x="9360000" y="684000"/>
            <a:ext cx="1799640" cy="215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363" name="CustomShape 15"/>
          <p:cNvSpPr/>
          <p:nvPr/>
        </p:nvSpPr>
        <p:spPr>
          <a:xfrm>
            <a:off x="540000" y="1080000"/>
            <a:ext cx="2339640" cy="23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CustomShape 16"/>
          <p:cNvSpPr/>
          <p:nvPr/>
        </p:nvSpPr>
        <p:spPr>
          <a:xfrm>
            <a:off x="720000" y="1548000"/>
            <a:ext cx="2339640" cy="23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5" name="CustomShape 17"/>
          <p:cNvSpPr/>
          <p:nvPr/>
        </p:nvSpPr>
        <p:spPr>
          <a:xfrm>
            <a:off x="900000" y="2016000"/>
            <a:ext cx="2339640" cy="23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6" name="CustomShape 18"/>
          <p:cNvSpPr/>
          <p:nvPr/>
        </p:nvSpPr>
        <p:spPr>
          <a:xfrm>
            <a:off x="1080000" y="2484000"/>
            <a:ext cx="2339640" cy="23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CustomShape 19"/>
          <p:cNvSpPr/>
          <p:nvPr/>
        </p:nvSpPr>
        <p:spPr>
          <a:xfrm>
            <a:off x="1260000" y="2952000"/>
            <a:ext cx="2339640" cy="23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CustomShape 20"/>
          <p:cNvSpPr/>
          <p:nvPr/>
        </p:nvSpPr>
        <p:spPr>
          <a:xfrm>
            <a:off x="1440000" y="3420000"/>
            <a:ext cx="2339640" cy="23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69" name="Picture 22" descr=""/>
          <p:cNvPicPr/>
          <p:nvPr/>
        </p:nvPicPr>
        <p:blipFill>
          <a:blip r:embed="rId2"/>
          <a:srcRect l="0" t="0" r="16663" b="0"/>
          <a:stretch/>
        </p:blipFill>
        <p:spPr>
          <a:xfrm>
            <a:off x="3672000" y="684000"/>
            <a:ext cx="1799640" cy="215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70" name="Picture 23" descr=""/>
          <p:cNvPicPr/>
          <p:nvPr/>
        </p:nvPicPr>
        <p:blipFill>
          <a:blip r:embed="rId3"/>
          <a:stretch/>
        </p:blipFill>
        <p:spPr>
          <a:xfrm>
            <a:off x="1440000" y="3420000"/>
            <a:ext cx="2339640" cy="233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71" name="Picture 24" descr=""/>
          <p:cNvPicPr/>
          <p:nvPr/>
        </p:nvPicPr>
        <p:blipFill>
          <a:blip r:embed="rId4"/>
          <a:stretch/>
        </p:blipFill>
        <p:spPr>
          <a:xfrm>
            <a:off x="1260000" y="2952000"/>
            <a:ext cx="2339640" cy="233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72" name="Picture 25" descr=""/>
          <p:cNvPicPr/>
          <p:nvPr/>
        </p:nvPicPr>
        <p:blipFill>
          <a:blip r:embed="rId5"/>
          <a:stretch/>
        </p:blipFill>
        <p:spPr>
          <a:xfrm>
            <a:off x="7020000" y="3042000"/>
            <a:ext cx="2339640" cy="233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73" name="Picture 26" descr=""/>
          <p:cNvPicPr/>
          <p:nvPr/>
        </p:nvPicPr>
        <p:blipFill>
          <a:blip r:embed="rId6"/>
          <a:stretch/>
        </p:blipFill>
        <p:spPr>
          <a:xfrm>
            <a:off x="6912000" y="2772000"/>
            <a:ext cx="2339640" cy="233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74" name="Picture 27" descr=""/>
          <p:cNvPicPr/>
          <p:nvPr/>
        </p:nvPicPr>
        <p:blipFill>
          <a:blip r:embed="rId7"/>
          <a:stretch/>
        </p:blipFill>
        <p:spPr>
          <a:xfrm>
            <a:off x="6804000" y="2502000"/>
            <a:ext cx="2339640" cy="233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75" name="Picture 28" descr=""/>
          <p:cNvPicPr/>
          <p:nvPr/>
        </p:nvPicPr>
        <p:blipFill>
          <a:blip r:embed="rId8"/>
          <a:srcRect l="0" t="38342" r="16663" b="11658"/>
          <a:stretch/>
        </p:blipFill>
        <p:spPr>
          <a:xfrm>
            <a:off x="3672000" y="1512000"/>
            <a:ext cx="1799640" cy="1079640"/>
          </a:xfrm>
          <a:prstGeom prst="rect">
            <a:avLst/>
          </a:prstGeom>
          <a:ln>
            <a:noFill/>
          </a:ln>
        </p:spPr>
      </p:pic>
      <p:pic>
        <p:nvPicPr>
          <p:cNvPr id="376" name="Picture 29" descr=""/>
          <p:cNvPicPr/>
          <p:nvPr/>
        </p:nvPicPr>
        <p:blipFill>
          <a:blip r:embed="rId9"/>
          <a:stretch/>
        </p:blipFill>
        <p:spPr>
          <a:xfrm>
            <a:off x="1080000" y="2484000"/>
            <a:ext cx="2339640" cy="233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77" name="Picture 30" descr=""/>
          <p:cNvPicPr/>
          <p:nvPr/>
        </p:nvPicPr>
        <p:blipFill>
          <a:blip r:embed="rId10"/>
          <a:stretch/>
        </p:blipFill>
        <p:spPr>
          <a:xfrm>
            <a:off x="900000" y="2016000"/>
            <a:ext cx="2339640" cy="233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78" name="Picture 31" descr=""/>
          <p:cNvPicPr/>
          <p:nvPr/>
        </p:nvPicPr>
        <p:blipFill>
          <a:blip r:embed="rId11"/>
          <a:stretch/>
        </p:blipFill>
        <p:spPr>
          <a:xfrm>
            <a:off x="720000" y="1548000"/>
            <a:ext cx="2339640" cy="233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79" name="Picture 32" descr=""/>
          <p:cNvPicPr/>
          <p:nvPr/>
        </p:nvPicPr>
        <p:blipFill>
          <a:blip r:embed="rId12"/>
          <a:stretch/>
        </p:blipFill>
        <p:spPr>
          <a:xfrm>
            <a:off x="540000" y="1080000"/>
            <a:ext cx="2339640" cy="233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80" name="Picture 33" descr=""/>
          <p:cNvPicPr/>
          <p:nvPr/>
        </p:nvPicPr>
        <p:blipFill>
          <a:blip r:embed="rId13"/>
          <a:stretch/>
        </p:blipFill>
        <p:spPr>
          <a:xfrm>
            <a:off x="360000" y="612000"/>
            <a:ext cx="2339640" cy="233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81" name="Picture 34" descr=""/>
          <p:cNvPicPr/>
          <p:nvPr/>
        </p:nvPicPr>
        <p:blipFill>
          <a:blip r:embed="rId14"/>
          <a:srcRect l="0" t="10001" r="16663" b="28331"/>
          <a:stretch/>
        </p:blipFill>
        <p:spPr>
          <a:xfrm>
            <a:off x="9360000" y="900000"/>
            <a:ext cx="1799640" cy="1331640"/>
          </a:xfrm>
          <a:prstGeom prst="rect">
            <a:avLst/>
          </a:prstGeom>
          <a:ln>
            <a:noFill/>
          </a:ln>
        </p:spPr>
      </p:pic>
      <p:pic>
        <p:nvPicPr>
          <p:cNvPr id="382" name="Picture 35" descr=""/>
          <p:cNvPicPr/>
          <p:nvPr/>
        </p:nvPicPr>
        <p:blipFill>
          <a:blip r:embed="rId15"/>
          <a:stretch/>
        </p:blipFill>
        <p:spPr>
          <a:xfrm>
            <a:off x="6696000" y="2232000"/>
            <a:ext cx="2339640" cy="233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83" name="Picture 36" descr=""/>
          <p:cNvPicPr/>
          <p:nvPr/>
        </p:nvPicPr>
        <p:blipFill>
          <a:blip r:embed="rId16"/>
          <a:stretch/>
        </p:blipFill>
        <p:spPr>
          <a:xfrm>
            <a:off x="6588000" y="1962000"/>
            <a:ext cx="2339640" cy="233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84" name="Picture 37" descr=""/>
          <p:cNvPicPr/>
          <p:nvPr/>
        </p:nvPicPr>
        <p:blipFill>
          <a:blip r:embed="rId17"/>
          <a:stretch/>
        </p:blipFill>
        <p:spPr>
          <a:xfrm>
            <a:off x="6480000" y="1692000"/>
            <a:ext cx="2339640" cy="233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85" name="Picture 38" descr=""/>
          <p:cNvPicPr/>
          <p:nvPr/>
        </p:nvPicPr>
        <p:blipFill>
          <a:blip r:embed="rId18"/>
          <a:stretch/>
        </p:blipFill>
        <p:spPr>
          <a:xfrm>
            <a:off x="6372000" y="1422000"/>
            <a:ext cx="2339640" cy="233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86" name="Picture 39" descr=""/>
          <p:cNvPicPr/>
          <p:nvPr/>
        </p:nvPicPr>
        <p:blipFill>
          <a:blip r:embed="rId19"/>
          <a:stretch/>
        </p:blipFill>
        <p:spPr>
          <a:xfrm>
            <a:off x="6264000" y="1152000"/>
            <a:ext cx="2339640" cy="233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87" name="Picture 40" descr=""/>
          <p:cNvPicPr/>
          <p:nvPr/>
        </p:nvPicPr>
        <p:blipFill>
          <a:blip r:embed="rId20"/>
          <a:stretch/>
        </p:blipFill>
        <p:spPr>
          <a:xfrm>
            <a:off x="6156000" y="882000"/>
            <a:ext cx="2339640" cy="233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388" name="Picture 41" descr=""/>
          <p:cNvPicPr/>
          <p:nvPr/>
        </p:nvPicPr>
        <p:blipFill>
          <a:blip r:embed="rId21"/>
          <a:stretch/>
        </p:blipFill>
        <p:spPr>
          <a:xfrm>
            <a:off x="6048000" y="612000"/>
            <a:ext cx="2339640" cy="233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389" name="CustomShape 21"/>
          <p:cNvSpPr/>
          <p:nvPr/>
        </p:nvSpPr>
        <p:spPr>
          <a:xfrm>
            <a:off x="4032000" y="2952000"/>
            <a:ext cx="1439640" cy="187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r">
              <a:lnSpc>
                <a:spcPct val="90000"/>
              </a:lnSpc>
            </a:pPr>
            <a:r>
              <a:rPr b="1" lang="fr-FR" sz="2400" spc="-1" strike="noStrike">
                <a:solidFill>
                  <a:srgbClr val="ffffff"/>
                </a:solidFill>
                <a:latin typeface="Calibri"/>
              </a:rPr>
              <a:t>Series 1</a:t>
            </a:r>
            <a:endParaRPr b="0" lang="fr-FR" sz="2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2012-03-23</a:t>
            </a:r>
            <a:endParaRPr b="0" lang="fr-FR" sz="1800" spc="-1" strike="noStrike">
              <a:latin typeface="Arial"/>
            </a:endParaRPr>
          </a:p>
          <a:p>
            <a:pPr algn="r">
              <a:lnSpc>
                <a:spcPct val="9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7 images</a:t>
            </a:r>
            <a:endParaRPr b="0" lang="fr-FR" sz="1800" spc="-1" strike="noStrike">
              <a:latin typeface="Arial"/>
            </a:endParaRPr>
          </a:p>
          <a:p>
            <a:pPr algn="r">
              <a:lnSpc>
                <a:spcPct val="90000"/>
              </a:lnSpc>
            </a:pPr>
            <a:r>
              <a:rPr b="0" i="1" lang="fr-FR" sz="1800" spc="-1" strike="noStrike">
                <a:solidFill>
                  <a:srgbClr val="ffffff"/>
                </a:solidFill>
                <a:latin typeface="Calibri"/>
              </a:rPr>
              <a:t>τ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= 1.8-5.4 ms</a:t>
            </a:r>
            <a:endParaRPr b="0" lang="fr-FR" sz="1800" spc="-1" strike="noStrike">
              <a:latin typeface="Arial"/>
            </a:endParaRPr>
          </a:p>
          <a:p>
            <a:pPr algn="r">
              <a:lnSpc>
                <a:spcPct val="90000"/>
              </a:lnSpc>
            </a:pPr>
            <a:r>
              <a:rPr b="0" i="1" lang="fr-FR" sz="1800" spc="-1" strike="noStrike">
                <a:solidFill>
                  <a:srgbClr val="ffffff"/>
                </a:solidFill>
                <a:latin typeface="Calibri"/>
              </a:rPr>
              <a:t>Θ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= 30°</a:t>
            </a:r>
            <a:endParaRPr b="0" lang="fr-FR" sz="1800" spc="-1" strike="noStrike">
              <a:latin typeface="Arial"/>
            </a:endParaRPr>
          </a:p>
          <a:p>
            <a:pPr algn="r">
              <a:lnSpc>
                <a:spcPct val="9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VV</a:t>
            </a:r>
            <a:br/>
            <a:r>
              <a:rPr b="0" i="1" lang="fr-FR" sz="1800" spc="-1" strike="noStrike">
                <a:solidFill>
                  <a:srgbClr val="ffffff"/>
                </a:solidFill>
                <a:latin typeface="Calibri"/>
              </a:rPr>
              <a:t>u</a:t>
            </a:r>
            <a:r>
              <a:rPr b="0" lang="fr-FR" sz="1800" spc="-1" strike="noStrike" baseline="-25000">
                <a:solidFill>
                  <a:srgbClr val="ffffff"/>
                </a:solidFill>
                <a:latin typeface="Calibri"/>
              </a:rPr>
              <a:t>10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≈ 5-15 m/s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90" name="CustomShape 22"/>
          <p:cNvSpPr/>
          <p:nvPr/>
        </p:nvSpPr>
        <p:spPr>
          <a:xfrm>
            <a:off x="9720000" y="2952000"/>
            <a:ext cx="1439640" cy="187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r">
              <a:lnSpc>
                <a:spcPct val="90000"/>
              </a:lnSpc>
            </a:pPr>
            <a:r>
              <a:rPr b="1" lang="fr-FR" sz="2400" spc="-1" strike="noStrike">
                <a:solidFill>
                  <a:srgbClr val="ffffff"/>
                </a:solidFill>
                <a:latin typeface="Calibri"/>
              </a:rPr>
              <a:t>Series 2</a:t>
            </a:r>
            <a:endParaRPr b="0" lang="fr-FR" sz="2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2013-04-18</a:t>
            </a:r>
            <a:endParaRPr b="0" lang="fr-FR" sz="1800" spc="-1" strike="noStrike">
              <a:latin typeface="Arial"/>
            </a:endParaRPr>
          </a:p>
          <a:p>
            <a:pPr algn="r">
              <a:lnSpc>
                <a:spcPct val="9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10 images</a:t>
            </a:r>
            <a:endParaRPr b="0" lang="fr-FR" sz="1800" spc="-1" strike="noStrike">
              <a:latin typeface="Arial"/>
            </a:endParaRPr>
          </a:p>
          <a:p>
            <a:pPr algn="r">
              <a:lnSpc>
                <a:spcPct val="90000"/>
              </a:lnSpc>
            </a:pPr>
            <a:r>
              <a:rPr b="0" i="1" lang="fr-FR" sz="1800" spc="-1" strike="noStrike">
                <a:solidFill>
                  <a:srgbClr val="ffffff"/>
                </a:solidFill>
                <a:latin typeface="Calibri"/>
              </a:rPr>
              <a:t>τ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= 3.0-6.9 ms</a:t>
            </a:r>
            <a:endParaRPr b="0" lang="fr-FR" sz="1800" spc="-1" strike="noStrike">
              <a:latin typeface="Arial"/>
            </a:endParaRPr>
          </a:p>
          <a:p>
            <a:pPr algn="r">
              <a:lnSpc>
                <a:spcPct val="90000"/>
              </a:lnSpc>
            </a:pPr>
            <a:r>
              <a:rPr b="0" i="1" lang="fr-FR" sz="1800" spc="-1" strike="noStrike">
                <a:solidFill>
                  <a:srgbClr val="ffffff"/>
                </a:solidFill>
                <a:latin typeface="Calibri"/>
              </a:rPr>
              <a:t>Θ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= 30°</a:t>
            </a:r>
            <a:endParaRPr b="0" lang="fr-FR" sz="1800" spc="-1" strike="noStrike">
              <a:latin typeface="Arial"/>
            </a:endParaRPr>
          </a:p>
          <a:p>
            <a:pPr algn="r">
              <a:lnSpc>
                <a:spcPct val="9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VV</a:t>
            </a:r>
            <a:br/>
            <a:r>
              <a:rPr b="0" i="1" lang="fr-FR" sz="1800" spc="-1" strike="noStrike">
                <a:solidFill>
                  <a:srgbClr val="ffffff"/>
                </a:solidFill>
                <a:latin typeface="Calibri"/>
              </a:rPr>
              <a:t>u</a:t>
            </a:r>
            <a:r>
              <a:rPr b="0" lang="fr-FR" sz="1800" spc="-1" strike="noStrike" baseline="-25000">
                <a:solidFill>
                  <a:srgbClr val="ffffff"/>
                </a:solidFill>
                <a:latin typeface="Calibri"/>
              </a:rPr>
              <a:t>10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≈ 5-10 m/s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91" name="CustomShape 23"/>
          <p:cNvSpPr/>
          <p:nvPr/>
        </p:nvSpPr>
        <p:spPr>
          <a:xfrm>
            <a:off x="0" y="0"/>
            <a:ext cx="11519640" cy="6479640"/>
          </a:xfrm>
          <a:prstGeom prst="rect">
            <a:avLst/>
          </a:prstGeom>
          <a:solidFill>
            <a:schemeClr val="tx1">
              <a:alpha val="6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</a:rPr>
              <a:t> 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392" name="Picture 52" descr=""/>
          <p:cNvPicPr/>
          <p:nvPr/>
        </p:nvPicPr>
        <p:blipFill>
          <a:blip r:embed="rId22"/>
          <a:stretch/>
        </p:blipFill>
        <p:spPr>
          <a:xfrm>
            <a:off x="3600000" y="900000"/>
            <a:ext cx="4319640" cy="431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393" name="CustomShape 24"/>
          <p:cNvSpPr/>
          <p:nvPr/>
        </p:nvSpPr>
        <p:spPr>
          <a:xfrm>
            <a:off x="4500000" y="3420360"/>
            <a:ext cx="791640" cy="97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</a:pPr>
            <a:r>
              <a:rPr b="0" lang="fr-FR" sz="1800" spc="-1" strike="noStrike">
                <a:solidFill>
                  <a:srgbClr val="000040"/>
                </a:solidFill>
                <a:latin typeface="Calibri"/>
              </a:rPr>
              <a:t> </a:t>
            </a:r>
            <a:r>
              <a:rPr b="0" lang="fr-FR" sz="1800" spc="-1" strike="noStrike">
                <a:solidFill>
                  <a:srgbClr val="000040"/>
                </a:solidFill>
                <a:latin typeface="Calibri"/>
              </a:rPr>
              <a:t>Model: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1" lang="fr-FR" sz="1800" spc="-1" strike="noStrike">
                <a:solidFill>
                  <a:srgbClr val="0000e0"/>
                </a:solidFill>
                <a:latin typeface="Calibri"/>
              </a:rPr>
              <a:t>  </a:t>
            </a:r>
            <a:r>
              <a:rPr b="1" lang="fr-FR" sz="1800" spc="-1" strike="noStrike">
                <a:solidFill>
                  <a:srgbClr val="0000e0"/>
                </a:solidFill>
                <a:latin typeface="Calibri"/>
              </a:rPr>
              <a:t>6 m/s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1" lang="fr-FR" sz="1800" spc="-1" strike="noStrike">
                <a:solidFill>
                  <a:srgbClr val="00e000"/>
                </a:solidFill>
                <a:latin typeface="Calibri"/>
              </a:rPr>
              <a:t>10 m/s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1" lang="fr-FR" sz="1800" spc="-1" strike="noStrike">
                <a:solidFill>
                  <a:srgbClr val="e00000"/>
                </a:solidFill>
                <a:latin typeface="Calibri"/>
              </a:rPr>
              <a:t>14 m/s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94" name="CustomShape 25"/>
          <p:cNvSpPr/>
          <p:nvPr/>
        </p:nvSpPr>
        <p:spPr>
          <a:xfrm flipV="1">
            <a:off x="4068000" y="359640"/>
            <a:ext cx="359640" cy="1079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25560">
            <a:solidFill>
              <a:srgbClr val="000040"/>
            </a:solidFill>
            <a:round/>
            <a:tailEnd len="lg" type="triangle" w="lg"/>
          </a:ln>
          <a:effectLst>
            <a:outerShdw algn="ctr" blurRad="114300" dir="16200000" dist="25400" rotWithShape="0">
              <a:srgbClr val="00004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95" name="CustomShape 26"/>
          <p:cNvSpPr/>
          <p:nvPr/>
        </p:nvSpPr>
        <p:spPr>
          <a:xfrm>
            <a:off x="3384000" y="2412000"/>
            <a:ext cx="1223640" cy="755640"/>
          </a:xfrm>
          <a:prstGeom prst="rect">
            <a:avLst/>
          </a:prstGeom>
          <a:solidFill>
            <a:srgbClr val="ffffc8"/>
          </a:solidFill>
          <a:ln w="12600">
            <a:solidFill>
              <a:srgbClr val="000040"/>
            </a:solidFill>
            <a:miter/>
          </a:ln>
          <a:effectLst>
            <a:outerShdw algn="ctr" blurRad="114300" dir="16200000" dist="25400" rotWithShape="0">
              <a:srgbClr val="000040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000040"/>
                </a:solidFill>
                <a:latin typeface="Calibri"/>
              </a:rPr>
              <a:t>&lt;1 due to instrument</a:t>
            </a:r>
            <a:br/>
            <a:r>
              <a:rPr b="0" lang="fr-FR" sz="1800" spc="-1" strike="noStrike">
                <a:solidFill>
                  <a:srgbClr val="000040"/>
                </a:solidFill>
                <a:latin typeface="Calibri"/>
              </a:rPr>
              <a:t>noise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96" name="CustomShape 27"/>
          <p:cNvSpPr/>
          <p:nvPr/>
        </p:nvSpPr>
        <p:spPr>
          <a:xfrm flipV="1">
            <a:off x="7309440" y="2159640"/>
            <a:ext cx="359640" cy="1079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25560">
            <a:solidFill>
              <a:srgbClr val="000040"/>
            </a:solidFill>
            <a:round/>
            <a:headEnd len="lg" type="triangle" w="lg"/>
          </a:ln>
          <a:effectLst>
            <a:outerShdw algn="ctr" blurRad="114300" dir="16200000" dist="25400" rotWithShape="0">
              <a:srgbClr val="00004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97" name="CustomShape 28"/>
          <p:cNvSpPr/>
          <p:nvPr/>
        </p:nvSpPr>
        <p:spPr>
          <a:xfrm>
            <a:off x="7057440" y="2592000"/>
            <a:ext cx="1223640" cy="755640"/>
          </a:xfrm>
          <a:prstGeom prst="rect">
            <a:avLst/>
          </a:prstGeom>
          <a:solidFill>
            <a:srgbClr val="ffffc8"/>
          </a:solidFill>
          <a:ln w="12600">
            <a:solidFill>
              <a:srgbClr val="000040"/>
            </a:solidFill>
            <a:miter/>
          </a:ln>
          <a:effectLst>
            <a:outerShdw algn="ctr" blurRad="114300" dir="16200000" dist="25400" rotWithShape="0">
              <a:srgbClr val="000040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000040"/>
                </a:solidFill>
                <a:latin typeface="Calibri"/>
              </a:rPr>
              <a:t>&gt;0 due to</a:t>
            </a:r>
            <a:br/>
            <a:r>
              <a:rPr b="0" lang="fr-FR" sz="1800" spc="-1" strike="noStrike">
                <a:solidFill>
                  <a:srgbClr val="000040"/>
                </a:solidFill>
                <a:latin typeface="Calibri"/>
              </a:rPr>
              <a:t>finite</a:t>
            </a:r>
            <a:br/>
            <a:r>
              <a:rPr b="0" lang="fr-FR" sz="1800" spc="-1" strike="noStrike">
                <a:solidFill>
                  <a:srgbClr val="000040"/>
                </a:solidFill>
                <a:latin typeface="Calibri"/>
              </a:rPr>
              <a:t>sample size</a:t>
            </a:r>
            <a:endParaRPr b="0" lang="fr-FR" sz="1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1344" dur="indefinite" restart="never" nodeType="tmRoot">
          <p:childTnLst>
            <p:seq>
              <p:cTn id="1345" dur="indefinite" nodeType="mainSeq">
                <p:childTnLst>
                  <p:par>
                    <p:cTn id="1346" fill="hold">
                      <p:stCondLst>
                        <p:cond delay="0"/>
                      </p:stCondLst>
                      <p:childTnLst>
                        <p:par>
                          <p:cTn id="1347" fill="hold">
                            <p:stCondLst>
                              <p:cond delay="0"/>
                            </p:stCondLst>
                            <p:childTnLst>
                              <p:par>
                                <p:cTn id="1348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50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51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52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4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56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57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58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9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61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62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6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4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66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67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68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9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71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72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73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4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76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77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78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9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81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82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83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4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86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87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88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9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91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92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93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4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96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97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98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9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01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02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03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4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06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07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08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9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11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12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1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4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16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17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18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9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21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2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23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4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26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27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28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9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31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32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33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4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36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37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38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9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41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42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43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4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46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47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48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0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52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56" dur="500"/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7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60" dur="500"/>
                                        <p:tgtEl>
                                          <p:spTgt spid="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63" dur="500"/>
                                        <p:tgtEl>
                                          <p:spTgt spid="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66" dur="500"/>
                                        <p:tgtEl>
                                          <p:spTgt spid="3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69" dur="500"/>
                                        <p:tgtEl>
                                          <p:spTgt spid="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72" dur="500"/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3" fill="hold">
                      <p:stCondLst>
                        <p:cond delay="indefinite"/>
                      </p:stCondLst>
                      <p:childTnLst>
                        <p:par>
                          <p:cTn id="1474" fill="hold">
                            <p:stCondLst>
                              <p:cond delay="0"/>
                            </p:stCondLst>
                            <p:childTnLst>
                              <p:par>
                                <p:cTn id="1475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477" dur="9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8" nodeType="withEffect" fill="hold" presetClass="entr" presetID="2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480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1" nodeType="withEffect" fill="hold" presetClass="entr" presetID="22" presetSubtype="4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48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4" nodeType="withEffect" fill="hold" presetClass="entr" presetID="22" presetSubtype="4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486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7" nodeType="withEffect" fill="hold" presetClass="entr" presetID="22" presetSubtype="4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48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0" nodeType="withEffect" fill="hold" presetClass="entr" presetID="22" presetSubtype="4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492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3" nodeType="withEffect" fill="hold" presetClass="entr" presetID="22" presetSubtype="4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495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6" nodeType="withEffect" fill="hold" presetClass="entr" presetID="22" presetSubtype="4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498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9" fill="hold">
                      <p:stCondLst>
                        <p:cond delay="indefinite"/>
                      </p:stCondLst>
                      <p:childTnLst>
                        <p:par>
                          <p:cTn id="1500" fill="hold">
                            <p:stCondLst>
                              <p:cond delay="0"/>
                            </p:stCondLst>
                            <p:childTnLst>
                              <p:par>
                                <p:cTn id="150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03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4" fill="hold">
                            <p:stCondLst>
                              <p:cond delay="500"/>
                            </p:stCondLst>
                            <p:childTnLst>
                              <p:par>
                                <p:cTn id="150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07" dur="500"/>
                                        <p:tgtEl>
                                          <p:spTgt spid="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11" dur="500"/>
                                        <p:tgtEl>
                                          <p:spTgt spid="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14" dur="500"/>
                                        <p:tgtEl>
                                          <p:spTgt spid="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17" dur="500"/>
                                        <p:tgtEl>
                                          <p:spTgt spid="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20" dur="500"/>
                                        <p:tgtEl>
                                          <p:spTgt spid="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23" dur="500"/>
                                        <p:tgtEl>
                                          <p:spTgt spid="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4" fill="hold">
                      <p:stCondLst>
                        <p:cond delay="indefinite"/>
                      </p:stCondLst>
                      <p:childTnLst>
                        <p:par>
                          <p:cTn id="1525" fill="hold">
                            <p:stCondLst>
                              <p:cond delay="0"/>
                            </p:stCondLst>
                            <p:childTnLst>
                              <p:par>
                                <p:cTn id="1526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528" dur="13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9" nodeType="withEffect" fill="hold" presetClass="entr" presetID="2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53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2" nodeType="withEffect" fill="hold" presetClass="entr" presetID="22" presetSubtype="4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534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5" nodeType="withEffect" fill="hold" presetClass="entr" presetID="22" presetSubtype="4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53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8" nodeType="withEffect" fill="hold" presetClass="entr" presetID="22" presetSubtype="4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540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1" nodeType="withEffect" fill="hold" presetClass="entr" presetID="22" presetSubtype="4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543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4" nodeType="withEffect" fill="hold" presetClass="entr" presetID="22" presetSubtype="4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546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7" nodeType="withEffect" fill="hold" presetClass="entr" presetID="22" presetSubtype="4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549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0" nodeType="withEffect" fill="hold" presetClass="entr" presetID="22" presetSubtype="4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552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3" nodeType="withEffect" fill="hold" presetClass="entr" presetID="22" presetSubtype="4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555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6" nodeType="withEffect" fill="hold" presetClass="entr" presetID="22" presetSubtype="4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558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9" fill="hold">
                      <p:stCondLst>
                        <p:cond delay="indefinite"/>
                      </p:stCondLst>
                      <p:childTnLst>
                        <p:par>
                          <p:cTn id="1560" fill="hold">
                            <p:stCondLst>
                              <p:cond delay="0"/>
                            </p:stCondLst>
                            <p:childTnLst>
                              <p:par>
                                <p:cTn id="156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63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4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66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67" dur="1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568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0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72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3" fill="hold">
                      <p:stCondLst>
                        <p:cond delay="indefinite"/>
                      </p:stCondLst>
                      <p:childTnLst>
                        <p:par>
                          <p:cTn id="1574" fill="hold">
                            <p:stCondLst>
                              <p:cond delay="0"/>
                            </p:stCondLst>
                            <p:childTnLst>
                              <p:par>
                                <p:cTn id="157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7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8" fill="hold">
                            <p:stCondLst>
                              <p:cond delay="500"/>
                            </p:stCondLst>
                            <p:childTnLst>
                              <p:par>
                                <p:cTn id="1579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581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2" fill="hold">
                      <p:stCondLst>
                        <p:cond delay="indefinite"/>
                      </p:stCondLst>
                      <p:childTnLst>
                        <p:par>
                          <p:cTn id="1583" fill="hold">
                            <p:stCondLst>
                              <p:cond delay="0"/>
                            </p:stCondLst>
                            <p:childTnLst>
                              <p:par>
                                <p:cTn id="158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86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8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1590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CustomShape 1"/>
          <p:cNvSpPr/>
          <p:nvPr/>
        </p:nvSpPr>
        <p:spPr>
          <a:xfrm>
            <a:off x="720000" y="1512000"/>
            <a:ext cx="10079640" cy="377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br/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399" name="CustomShape 2"/>
          <p:cNvSpPr/>
          <p:nvPr/>
        </p:nvSpPr>
        <p:spPr>
          <a:xfrm>
            <a:off x="720000" y="1512000"/>
            <a:ext cx="10079640" cy="377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Data quality (coherence, effective accuracy and spatial resolution)</a:t>
            </a:r>
            <a:br/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 consistent with model predictions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Good results obtained for relatively wide ranges of time lags, incidence angles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With TanDEM-X, RMS error of 0.1 m/s possible at resolution of about 30 m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Biggest problems and limitations of TerraSAR-X / TanDEM-X: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availability for acquisitions with good baseline combinations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SAR look direction vs. orientation of current features of interest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instrument noise / SNR, especially at larger incidence angles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absolute phase calibration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ghost signatures of bright targets on land (in divided-antenna mode data)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400" name="CustomShape 3"/>
          <p:cNvSpPr/>
          <p:nvPr/>
        </p:nvSpPr>
        <p:spPr>
          <a:xfrm>
            <a:off x="0" y="288000"/>
            <a:ext cx="11519640" cy="125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Lessons Learned from Along-Track Interferometry</a:t>
            </a:r>
            <a:endParaRPr b="0" lang="fr-FR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with SRTM, TerraSAR-X, and TanDEM-X</a:t>
            </a:r>
            <a:endParaRPr b="0" lang="fr-FR" sz="36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1591" dur="indefinite" restart="never" nodeType="tmRoot">
          <p:childTnLst>
            <p:seq>
              <p:cTn id="1592" dur="indefinite" nodeType="mainSeq">
                <p:childTnLst>
                  <p:par>
                    <p:cTn id="1593" fill="hold">
                      <p:stCondLst>
                        <p:cond delay="0"/>
                      </p:stCondLst>
                      <p:childTnLst>
                        <p:par>
                          <p:cTn id="1594" fill="hold">
                            <p:stCondLst>
                              <p:cond delay="0"/>
                            </p:stCondLst>
                            <p:childTnLst>
                              <p:par>
                                <p:cTn id="1595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97" dur="1000"/>
                                        <p:tgtEl>
                                          <p:spTgt spid="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98" dur="1000" fill="hold"/>
                                        <p:tgtEl>
                                          <p:spTgt spid="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99" dur="1000" fill="hold"/>
                                        <p:tgtEl>
                                          <p:spTgt spid="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0" nodeType="withEffect" fill="hold" presetClass="entr" presetID="42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02" dur="1000"/>
                                        <p:tgtEl>
                                          <p:spTgt spid="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03" dur="1000" fill="hold"/>
                                        <p:tgtEl>
                                          <p:spTgt spid="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04" dur="1000" fill="hold"/>
                                        <p:tgtEl>
                                          <p:spTgt spid="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06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08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09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610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1" fill="hold">
                      <p:stCondLst>
                        <p:cond delay="indefinite"/>
                      </p:stCondLst>
                      <p:childTnLst>
                        <p:par>
                          <p:cTn id="1612" fill="hold">
                            <p:stCondLst>
                              <p:cond delay="0"/>
                            </p:stCondLst>
                            <p:childTnLst>
                              <p:par>
                                <p:cTn id="16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5" fill="hold">
                      <p:stCondLst>
                        <p:cond delay="indefinite"/>
                      </p:stCondLst>
                      <p:childTnLst>
                        <p:par>
                          <p:cTn id="1616" fill="hold">
                            <p:stCondLst>
                              <p:cond delay="0"/>
                            </p:stCondLst>
                            <p:childTnLst>
                              <p:par>
                                <p:cTn id="16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9" fill="hold">
                      <p:stCondLst>
                        <p:cond delay="indefinite"/>
                      </p:stCondLst>
                      <p:childTnLst>
                        <p:par>
                          <p:cTn id="1620" fill="hold">
                            <p:stCondLst>
                              <p:cond delay="0"/>
                            </p:stCondLst>
                            <p:childTnLst>
                              <p:par>
                                <p:cTn id="16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3" fill="hold">
                      <p:stCondLst>
                        <p:cond delay="indefinite"/>
                      </p:stCondLst>
                      <p:childTnLst>
                        <p:par>
                          <p:cTn id="1624" fill="hold">
                            <p:stCondLst>
                              <p:cond delay="0"/>
                            </p:stCondLst>
                            <p:childTnLst>
                              <p:par>
                                <p:cTn id="16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7" fill="hold">
                      <p:stCondLst>
                        <p:cond delay="indefinite"/>
                      </p:stCondLst>
                      <p:childTnLst>
                        <p:par>
                          <p:cTn id="1628" fill="hold">
                            <p:stCondLst>
                              <p:cond delay="0"/>
                            </p:stCondLst>
                            <p:childTnLst>
                              <p:par>
                                <p:cTn id="16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1" fill="hold">
                      <p:stCondLst>
                        <p:cond delay="indefinite"/>
                      </p:stCondLst>
                      <p:childTnLst>
                        <p:par>
                          <p:cTn id="1632" fill="hold">
                            <p:stCondLst>
                              <p:cond delay="0"/>
                            </p:stCondLst>
                            <p:childTnLst>
                              <p:par>
                                <p:cTn id="16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5" fill="hold">
                      <p:stCondLst>
                        <p:cond delay="indefinite"/>
                      </p:stCondLst>
                      <p:childTnLst>
                        <p:par>
                          <p:cTn id="1636" fill="hold">
                            <p:stCondLst>
                              <p:cond delay="0"/>
                            </p:stCondLst>
                            <p:childTnLst>
                              <p:par>
                                <p:cTn id="16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9" fill="hold">
                      <p:stCondLst>
                        <p:cond delay="indefinite"/>
                      </p:stCondLst>
                      <p:childTnLst>
                        <p:par>
                          <p:cTn id="1640" fill="hold">
                            <p:stCondLst>
                              <p:cond delay="0"/>
                            </p:stCondLst>
                            <p:childTnLst>
                              <p:par>
                                <p:cTn id="16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3" fill="hold">
                      <p:stCondLst>
                        <p:cond delay="indefinite"/>
                      </p:stCondLst>
                      <p:childTnLst>
                        <p:par>
                          <p:cTn id="1644" fill="hold">
                            <p:stCondLst>
                              <p:cond delay="0"/>
                            </p:stCondLst>
                            <p:childTnLst>
                              <p:par>
                                <p:cTn id="16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ustomShape 1"/>
          <p:cNvSpPr/>
          <p:nvPr/>
        </p:nvSpPr>
        <p:spPr>
          <a:xfrm>
            <a:off x="144000" y="972000"/>
            <a:ext cx="11231640" cy="41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CustomShape 2"/>
          <p:cNvSpPr/>
          <p:nvPr/>
        </p:nvSpPr>
        <p:spPr>
          <a:xfrm>
            <a:off x="0" y="216000"/>
            <a:ext cx="11519640" cy="53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New: Resolving Wave Motions with Spotlight-Mode Data</a:t>
            </a:r>
            <a:endParaRPr b="0" lang="fr-FR" sz="3600" spc="-1" strike="noStrike">
              <a:latin typeface="Arial"/>
            </a:endParaRPr>
          </a:p>
        </p:txBody>
      </p:sp>
      <p:sp>
        <p:nvSpPr>
          <p:cNvPr id="403" name="CustomShape 3"/>
          <p:cNvSpPr/>
          <p:nvPr/>
        </p:nvSpPr>
        <p:spPr>
          <a:xfrm>
            <a:off x="144000" y="5436000"/>
            <a:ext cx="6839640" cy="252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Area size = 7,600 m × 2,800 m, single-look pixel size = 1.08 m × 0.17 m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404" name="Picture 28" descr=""/>
          <p:cNvPicPr/>
          <p:nvPr/>
        </p:nvPicPr>
        <p:blipFill>
          <a:blip r:embed="rId1"/>
          <a:stretch/>
        </p:blipFill>
        <p:spPr>
          <a:xfrm>
            <a:off x="144000" y="972000"/>
            <a:ext cx="11231640" cy="4140000"/>
          </a:xfrm>
          <a:prstGeom prst="rect">
            <a:avLst/>
          </a:prstGeom>
          <a:ln>
            <a:noFill/>
          </a:ln>
          <a:effectLst>
            <a:outerShdw algn="br" blurRad="114300" dir="16200000" dist="25400" rotWithShape="0">
              <a:srgbClr val="000040"/>
            </a:outerShdw>
          </a:effectLst>
        </p:spPr>
      </p:pic>
      <p:sp>
        <p:nvSpPr>
          <p:cNvPr id="405" name="CustomShape 4"/>
          <p:cNvSpPr/>
          <p:nvPr/>
        </p:nvSpPr>
        <p:spPr>
          <a:xfrm>
            <a:off x="144000" y="5220000"/>
            <a:ext cx="683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California Coast (Inner Shelf Pilot Experiment), 2015-06-26 14:33 UTC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406" name="CustomShape 5"/>
          <p:cNvSpPr/>
          <p:nvPr/>
        </p:nvSpPr>
        <p:spPr>
          <a:xfrm>
            <a:off x="144000" y="5688000"/>
            <a:ext cx="6839640" cy="252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TerraSAR-X Staring Spotlight Mode, total SAR integration time = 6.72 s</a:t>
            </a:r>
            <a:endParaRPr b="0" lang="fr-FR" sz="1800" spc="-1" strike="noStrike">
              <a:latin typeface="Arial"/>
            </a:endParaRPr>
          </a:p>
        </p:txBody>
      </p:sp>
    </p:spTree>
  </p:cSld>
  <p:transition>
    <p:fade/>
  </p:transition>
  <p:timing>
    <p:tnLst>
      <p:par>
        <p:cTn id="1647" dur="indefinite" restart="never" nodeType="tmRoot">
          <p:childTnLst>
            <p:seq>
              <p:cTn id="1648" dur="indefinite" nodeType="mainSeq">
                <p:childTnLst>
                  <p:par>
                    <p:cTn id="1649" fill="hold">
                      <p:stCondLst>
                        <p:cond delay="0"/>
                      </p:stCondLst>
                      <p:childTnLst>
                        <p:par>
                          <p:cTn id="1650" fill="hold">
                            <p:stCondLst>
                              <p:cond delay="0"/>
                            </p:stCondLst>
                            <p:childTnLst>
                              <p:par>
                                <p:cTn id="1651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53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54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55" dur="1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7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59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60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661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3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65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6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69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0" fill="hold">
                            <p:stCondLst>
                              <p:cond delay="3000"/>
                            </p:stCondLst>
                            <p:childTnLst>
                              <p:par>
                                <p:cTn id="167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73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4" fill="hold">
                            <p:stCondLst>
                              <p:cond delay="3500"/>
                            </p:stCondLst>
                            <p:childTnLst>
                              <p:par>
                                <p:cTn id="167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7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CustomShape 1"/>
          <p:cNvSpPr/>
          <p:nvPr/>
        </p:nvSpPr>
        <p:spPr>
          <a:xfrm>
            <a:off x="144000" y="972000"/>
            <a:ext cx="11231640" cy="41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08" name="Picture 3" descr=""/>
          <p:cNvPicPr/>
          <p:nvPr/>
        </p:nvPicPr>
        <p:blipFill>
          <a:blip r:embed="rId1"/>
          <a:stretch/>
        </p:blipFill>
        <p:spPr>
          <a:xfrm>
            <a:off x="144000" y="972000"/>
            <a:ext cx="11231640" cy="414000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409" name="Picture 5" descr=""/>
          <p:cNvPicPr/>
          <p:nvPr/>
        </p:nvPicPr>
        <p:blipFill>
          <a:blip r:embed="rId2"/>
          <a:stretch/>
        </p:blipFill>
        <p:spPr>
          <a:xfrm>
            <a:off x="720000" y="1188000"/>
            <a:ext cx="2591640" cy="1943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410" name="CustomShape 2"/>
          <p:cNvSpPr/>
          <p:nvPr/>
        </p:nvSpPr>
        <p:spPr>
          <a:xfrm>
            <a:off x="0" y="216000"/>
            <a:ext cx="11519640" cy="53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New: Resolving Wave Motions with Spotlight-Mode Data</a:t>
            </a:r>
            <a:endParaRPr b="0" lang="fr-FR" sz="3600" spc="-1" strike="noStrike">
              <a:latin typeface="Arial"/>
            </a:endParaRPr>
          </a:p>
        </p:txBody>
      </p:sp>
      <p:sp>
        <p:nvSpPr>
          <p:cNvPr id="411" name="CustomShape 3"/>
          <p:cNvSpPr/>
          <p:nvPr/>
        </p:nvSpPr>
        <p:spPr>
          <a:xfrm>
            <a:off x="144000" y="5436000"/>
            <a:ext cx="6839640" cy="252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Area size = 7,600 m × 2,800 m, single-look pixel size = 1.08 m × 0.17 m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412" name="CustomShape 4"/>
          <p:cNvSpPr/>
          <p:nvPr/>
        </p:nvSpPr>
        <p:spPr>
          <a:xfrm>
            <a:off x="144000" y="5220000"/>
            <a:ext cx="683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California Coast (Inner Shelf Pilot Experiment), 2015-06-26 14:33 UTC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413" name="CustomShape 5"/>
          <p:cNvSpPr/>
          <p:nvPr/>
        </p:nvSpPr>
        <p:spPr>
          <a:xfrm>
            <a:off x="612000" y="3168000"/>
            <a:ext cx="2807640" cy="32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</a:pPr>
            <a:r>
              <a:rPr b="0" lang="fr-FR" sz="2000" spc="-1" strike="noStrike">
                <a:solidFill>
                  <a:srgbClr val="ffffff"/>
                </a:solidFill>
                <a:latin typeface="Calibri"/>
              </a:rPr>
              <a:t>SAR Processing Bandwidth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414" name="CustomShape 6"/>
          <p:cNvSpPr/>
          <p:nvPr/>
        </p:nvSpPr>
        <p:spPr>
          <a:xfrm>
            <a:off x="144000" y="5688000"/>
            <a:ext cx="6839640" cy="252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TerraSAR-X Staring Spotlight Mode, total SAR integration time = 6.72 s</a:t>
            </a:r>
            <a:endParaRPr b="0" lang="fr-FR" sz="1800" spc="-1" strike="noStrike">
              <a:latin typeface="Arial"/>
            </a:endParaRPr>
          </a:p>
        </p:txBody>
      </p:sp>
    </p:spTree>
  </p:cSld>
  <p:transition spd="slow">
    <p:fade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CustomShape 1"/>
          <p:cNvSpPr/>
          <p:nvPr/>
        </p:nvSpPr>
        <p:spPr>
          <a:xfrm>
            <a:off x="144000" y="972000"/>
            <a:ext cx="11231640" cy="41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16" name="CustomShape 2"/>
          <p:cNvSpPr/>
          <p:nvPr/>
        </p:nvSpPr>
        <p:spPr>
          <a:xfrm>
            <a:off x="0" y="216000"/>
            <a:ext cx="11519640" cy="53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New: Resolving Wave Motions with Spotlight-Mode Data</a:t>
            </a:r>
            <a:endParaRPr b="0" lang="fr-FR" sz="3600" spc="-1" strike="noStrike">
              <a:latin typeface="Arial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144000" y="5436000"/>
            <a:ext cx="6839640" cy="252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Area size = 7,600 m × 2,800 m, single-look pixel size = 1.08 m × 0.17 m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418" name="CustomShape 4"/>
          <p:cNvSpPr/>
          <p:nvPr/>
        </p:nvSpPr>
        <p:spPr>
          <a:xfrm>
            <a:off x="144000" y="5220000"/>
            <a:ext cx="683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California Coast (Inner Shelf Pilot Experiment), 2015-06-26 14:33 UTC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419" name="CustomShape 5"/>
          <p:cNvSpPr/>
          <p:nvPr/>
        </p:nvSpPr>
        <p:spPr>
          <a:xfrm>
            <a:off x="144000" y="5688000"/>
            <a:ext cx="6839640" cy="252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TerraSAR-X Staring Spotlight Mode, total SAR integration time = 6.72 s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420" name="Picture 4" descr=""/>
          <p:cNvPicPr/>
          <p:nvPr/>
        </p:nvPicPr>
        <p:blipFill>
          <a:blip r:embed="rId1"/>
          <a:stretch/>
        </p:blipFill>
        <p:spPr>
          <a:xfrm>
            <a:off x="144000" y="972000"/>
            <a:ext cx="11230920" cy="413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421" name="CustomShape 6"/>
          <p:cNvSpPr/>
          <p:nvPr/>
        </p:nvSpPr>
        <p:spPr>
          <a:xfrm>
            <a:off x="6660000" y="2412000"/>
            <a:ext cx="1511640" cy="1511640"/>
          </a:xfrm>
          <a:prstGeom prst="rect">
            <a:avLst/>
          </a:prstGeom>
          <a:noFill/>
          <a:ln w="38160">
            <a:solidFill>
              <a:schemeClr val="bg1"/>
            </a:solidFill>
            <a:round/>
          </a:ln>
          <a:effectLst>
            <a:outerShdw algn="ctr" blurRad="114300" dir="16200000" dist="25400" rotWithShape="0">
              <a:srgbClr val="00004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22" name="CustomShape 7"/>
          <p:cNvSpPr/>
          <p:nvPr/>
        </p:nvSpPr>
        <p:spPr>
          <a:xfrm>
            <a:off x="6660000" y="3996000"/>
            <a:ext cx="1511640" cy="86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</a:pPr>
            <a:r>
              <a:rPr b="0" lang="fr-FR" sz="2000" spc="-1" strike="noStrike">
                <a:solidFill>
                  <a:srgbClr val="ffffff"/>
                </a:solidFill>
                <a:latin typeface="Calibri"/>
              </a:rPr>
              <a:t>Focus on this</a:t>
            </a:r>
            <a:br/>
            <a:r>
              <a:rPr b="0" lang="fr-FR" sz="2000" spc="-1" strike="noStrike">
                <a:solidFill>
                  <a:srgbClr val="ffffff"/>
                </a:solidFill>
                <a:latin typeface="Calibri"/>
              </a:rPr>
              <a:t>(1024 m)</a:t>
            </a:r>
            <a:r>
              <a:rPr b="0" lang="fr-FR" sz="2000" spc="-1" strike="noStrike" baseline="30000">
                <a:solidFill>
                  <a:srgbClr val="ffffff"/>
                </a:solidFill>
                <a:latin typeface="Calibri"/>
              </a:rPr>
              <a:t>2</a:t>
            </a:r>
            <a:br/>
            <a:r>
              <a:rPr b="0" lang="fr-FR" sz="2000" spc="-1" strike="noStrike">
                <a:solidFill>
                  <a:srgbClr val="ffffff"/>
                </a:solidFill>
                <a:latin typeface="Calibri"/>
              </a:rPr>
              <a:t>window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423" name="CustomShape 8"/>
          <p:cNvSpPr/>
          <p:nvPr/>
        </p:nvSpPr>
        <p:spPr>
          <a:xfrm>
            <a:off x="612000" y="3168000"/>
            <a:ext cx="2807640" cy="32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</a:pPr>
            <a:r>
              <a:rPr b="0" lang="fr-FR" sz="2000" spc="-1" strike="noStrike">
                <a:solidFill>
                  <a:srgbClr val="ffffff"/>
                </a:solidFill>
                <a:latin typeface="Calibri"/>
              </a:rPr>
              <a:t>SAR Processing Bandwidth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424" name="Picture 7" descr=""/>
          <p:cNvPicPr/>
          <p:nvPr/>
        </p:nvPicPr>
        <p:blipFill>
          <a:blip r:embed="rId2"/>
          <a:stretch/>
        </p:blipFill>
        <p:spPr>
          <a:xfrm>
            <a:off x="720000" y="1188000"/>
            <a:ext cx="2591640" cy="1943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</p:spTree>
  </p:cSld>
  <p:transition spd="slow">
    <p:fade/>
  </p:transition>
  <p:timing>
    <p:tnLst>
      <p:par>
        <p:cTn id="1678" dur="indefinite" restart="never" nodeType="tmRoot">
          <p:childTnLst>
            <p:seq>
              <p:cTn id="1679" dur="indefinite" nodeType="mainSeq">
                <p:childTnLst>
                  <p:par>
                    <p:cTn id="1680" fill="hold">
                      <p:stCondLst>
                        <p:cond delay="indefinite"/>
                      </p:stCondLst>
                      <p:childTnLst>
                        <p:par>
                          <p:cTn id="1681" fill="hold">
                            <p:stCondLst>
                              <p:cond delay="0"/>
                            </p:stCondLst>
                            <p:childTnLst>
                              <p:par>
                                <p:cTn id="168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84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5" fill="hold">
                            <p:stCondLst>
                              <p:cond delay="500"/>
                            </p:stCondLst>
                            <p:childTnLst>
                              <p:par>
                                <p:cTn id="168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88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ustomShape 1"/>
          <p:cNvSpPr/>
          <p:nvPr/>
        </p:nvSpPr>
        <p:spPr>
          <a:xfrm>
            <a:off x="6696000" y="972000"/>
            <a:ext cx="4319640" cy="431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6" name="CustomShape 2"/>
          <p:cNvSpPr/>
          <p:nvPr/>
        </p:nvSpPr>
        <p:spPr>
          <a:xfrm>
            <a:off x="504000" y="972000"/>
            <a:ext cx="5759640" cy="431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7" name="CustomShape 3"/>
          <p:cNvSpPr/>
          <p:nvPr/>
        </p:nvSpPr>
        <p:spPr>
          <a:xfrm>
            <a:off x="0" y="216000"/>
            <a:ext cx="11519640" cy="53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Series of Subaperture Images Reveals Wave Motions</a:t>
            </a:r>
            <a:endParaRPr b="0" lang="fr-FR" sz="3600" spc="-1" strike="noStrike">
              <a:latin typeface="Arial"/>
            </a:endParaRPr>
          </a:p>
        </p:txBody>
      </p:sp>
    </p:spTree>
  </p:cSld>
  <p:transition advTm="2000">
    <p:fade/>
  </p:transition>
  <p:timing>
    <p:tnLst>
      <p:par>
        <p:cTn id="1689" dur="indefinite" restart="never" nodeType="tmRoot">
          <p:childTnLst>
            <p:seq>
              <p:cTn id="1690" dur="indefinite" nodeType="mainSeq">
                <p:childTnLst>
                  <p:par>
                    <p:cTn id="1691" fill="hold">
                      <p:stCondLst>
                        <p:cond delay="0"/>
                      </p:stCondLst>
                      <p:childTnLst>
                        <p:par>
                          <p:cTn id="1692" fill="hold">
                            <p:stCondLst>
                              <p:cond delay="0"/>
                            </p:stCondLst>
                            <p:childTnLst>
                              <p:par>
                                <p:cTn id="1693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95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96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97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9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01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02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703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4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06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07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708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CustomShape 1"/>
          <p:cNvSpPr/>
          <p:nvPr/>
        </p:nvSpPr>
        <p:spPr>
          <a:xfrm>
            <a:off x="6696000" y="972000"/>
            <a:ext cx="4319640" cy="431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9" name="CustomShape 2"/>
          <p:cNvSpPr/>
          <p:nvPr/>
        </p:nvSpPr>
        <p:spPr>
          <a:xfrm>
            <a:off x="504000" y="972000"/>
            <a:ext cx="5759640" cy="431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30" name="CustomShape 3"/>
          <p:cNvSpPr/>
          <p:nvPr/>
        </p:nvSpPr>
        <p:spPr>
          <a:xfrm>
            <a:off x="0" y="216000"/>
            <a:ext cx="11519640" cy="53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Series of Subaperture Images Reveals Wave Motions</a:t>
            </a:r>
            <a:endParaRPr b="0" lang="fr-FR" sz="3600" spc="-1" strike="noStrike">
              <a:latin typeface="Arial"/>
            </a:endParaRPr>
          </a:p>
        </p:txBody>
      </p:sp>
      <p:pic>
        <p:nvPicPr>
          <p:cNvPr id="431" name="Picture 3" descr=""/>
          <p:cNvPicPr/>
          <p:nvPr/>
        </p:nvPicPr>
        <p:blipFill>
          <a:blip r:embed="rId1"/>
          <a:stretch/>
        </p:blipFill>
        <p:spPr>
          <a:xfrm>
            <a:off x="504000" y="972000"/>
            <a:ext cx="5759640" cy="431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432" name="Picture 6" descr=""/>
          <p:cNvPicPr/>
          <p:nvPr/>
        </p:nvPicPr>
        <p:blipFill>
          <a:blip r:embed="rId2"/>
          <a:stretch/>
        </p:blipFill>
        <p:spPr>
          <a:xfrm>
            <a:off x="6696000" y="972000"/>
            <a:ext cx="4319640" cy="431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433" name="Picture 10" descr=""/>
          <p:cNvPicPr/>
          <p:nvPr/>
        </p:nvPicPr>
        <p:blipFill>
          <a:blip r:embed="rId3"/>
          <a:stretch/>
        </p:blipFill>
        <p:spPr>
          <a:xfrm>
            <a:off x="6696000" y="972000"/>
            <a:ext cx="4319640" cy="4319640"/>
          </a:xfrm>
          <a:prstGeom prst="rect">
            <a:avLst/>
          </a:prstGeom>
          <a:ln>
            <a:noFill/>
          </a:ln>
        </p:spPr>
      </p:pic>
      <p:sp>
        <p:nvSpPr>
          <p:cNvPr id="434" name="CustomShape 4"/>
          <p:cNvSpPr/>
          <p:nvPr/>
        </p:nvSpPr>
        <p:spPr>
          <a:xfrm>
            <a:off x="6696000" y="972000"/>
            <a:ext cx="4319640" cy="4319640"/>
          </a:xfrm>
          <a:prstGeom prst="rect">
            <a:avLst/>
          </a:prstGeom>
          <a:noFill/>
          <a:ln w="38160">
            <a:solidFill>
              <a:srgbClr val="ff0000"/>
            </a:solidFill>
            <a:miter/>
          </a:ln>
          <a:effectLst>
            <a:outerShdw algn="ctr" blurRad="114300" dir="16200000" dist="25400" rotWithShape="0">
              <a:srgbClr val="ff0000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35" name="CustomShape 5"/>
          <p:cNvSpPr/>
          <p:nvPr/>
        </p:nvSpPr>
        <p:spPr>
          <a:xfrm>
            <a:off x="3240000" y="2844000"/>
            <a:ext cx="5039640" cy="1799640"/>
          </a:xfrm>
          <a:prstGeom prst="rect">
            <a:avLst/>
          </a:prstGeom>
          <a:solidFill>
            <a:srgbClr val="000040">
              <a:alpha val="70000"/>
            </a:srgb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With proper dispersion shell analysis,</a:t>
            </a:r>
            <a:br/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it should be possible to derive</a:t>
            </a:r>
            <a:br/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water depths and current vectors</a:t>
            </a:r>
            <a:br/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from the moving wave patterns</a:t>
            </a:r>
            <a:endParaRPr b="0" lang="fr-FR" sz="24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1709" dur="indefinite" restart="never" nodeType="tmRoot">
          <p:childTnLst>
            <p:seq>
              <p:cTn id="1710" dur="indefinite" nodeType="mainSeq">
                <p:childTnLst>
                  <p:par>
                    <p:cTn id="1711" fill="hold">
                      <p:stCondLst>
                        <p:cond delay="indefinite"/>
                      </p:stCondLst>
                      <p:childTnLst>
                        <p:par>
                          <p:cTn id="1712" fill="hold">
                            <p:stCondLst>
                              <p:cond delay="0"/>
                            </p:stCondLst>
                            <p:childTnLst>
                              <p:par>
                                <p:cTn id="17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5" fill="hold">
                            <p:stCondLst>
                              <p:cond delay="0"/>
                            </p:stCondLst>
                            <p:childTnLst>
                              <p:par>
                                <p:cTn id="1716" nodeType="after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717" dur="5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720" nodeType="after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2" fill="hold">
                      <p:stCondLst>
                        <p:cond delay="indefinite"/>
                      </p:stCondLst>
                      <p:childTnLst>
                        <p:par>
                          <p:cTn id="1723" fill="hold">
                            <p:stCondLst>
                              <p:cond delay="0"/>
                            </p:stCondLst>
                            <p:childTnLst>
                              <p:par>
                                <p:cTn id="172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26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2520000" y="864000"/>
            <a:ext cx="6478200" cy="359856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CustomShape 2"/>
          <p:cNvSpPr/>
          <p:nvPr/>
        </p:nvSpPr>
        <p:spPr>
          <a:xfrm>
            <a:off x="1944000" y="4644000"/>
            <a:ext cx="7559640" cy="11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94" name="CustomShape 3"/>
          <p:cNvSpPr/>
          <p:nvPr/>
        </p:nvSpPr>
        <p:spPr>
          <a:xfrm>
            <a:off x="1944000" y="4644000"/>
            <a:ext cx="7559640" cy="11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Shuttle Radar Topography Mission (SRTM), February 2000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TerraSAR-X, launched 2007 (Divided Antenna Modes)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TanDEM-X, launched 2010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95" name="Picture 16" descr=""/>
          <p:cNvPicPr/>
          <p:nvPr/>
        </p:nvPicPr>
        <p:blipFill>
          <a:blip r:embed="rId1"/>
          <a:stretch/>
        </p:blipFill>
        <p:spPr>
          <a:xfrm>
            <a:off x="2520000" y="864000"/>
            <a:ext cx="6478200" cy="3598560"/>
          </a:xfrm>
          <a:prstGeom prst="rect">
            <a:avLst/>
          </a:prstGeom>
          <a:ln w="3240"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96" name="CustomShape 4"/>
          <p:cNvSpPr/>
          <p:nvPr/>
        </p:nvSpPr>
        <p:spPr>
          <a:xfrm rot="780000">
            <a:off x="5003640" y="1008000"/>
            <a:ext cx="360000" cy="360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CustomShape 5"/>
          <p:cNvSpPr/>
          <p:nvPr/>
        </p:nvSpPr>
        <p:spPr>
          <a:xfrm rot="780000">
            <a:off x="6857640" y="3779640"/>
            <a:ext cx="502920" cy="360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8" name="Picture 19" descr=""/>
          <p:cNvPicPr/>
          <p:nvPr/>
        </p:nvPicPr>
        <p:blipFill>
          <a:blip r:embed="rId2"/>
          <a:stretch/>
        </p:blipFill>
        <p:spPr>
          <a:xfrm>
            <a:off x="2520000" y="864000"/>
            <a:ext cx="6478200" cy="3598560"/>
          </a:xfrm>
          <a:prstGeom prst="rect">
            <a:avLst/>
          </a:prstGeom>
          <a:ln w="3240">
            <a:noFill/>
          </a:ln>
        </p:spPr>
      </p:pic>
      <p:sp>
        <p:nvSpPr>
          <p:cNvPr id="99" name="CustomShape 6"/>
          <p:cNvSpPr/>
          <p:nvPr/>
        </p:nvSpPr>
        <p:spPr>
          <a:xfrm rot="4500000">
            <a:off x="5058000" y="2033640"/>
            <a:ext cx="144000" cy="971280"/>
          </a:xfrm>
          <a:prstGeom prst="diamond">
            <a:avLst/>
          </a:prstGeom>
          <a:solidFill>
            <a:srgbClr val="ff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" name="CustomShape 7"/>
          <p:cNvSpPr/>
          <p:nvPr/>
        </p:nvSpPr>
        <p:spPr>
          <a:xfrm rot="4440000">
            <a:off x="5976000" y="2033640"/>
            <a:ext cx="107640" cy="755280"/>
          </a:xfrm>
          <a:prstGeom prst="diamond">
            <a:avLst/>
          </a:prstGeom>
          <a:solidFill>
            <a:schemeClr val="hlink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CustomShape 8"/>
          <p:cNvSpPr/>
          <p:nvPr/>
        </p:nvSpPr>
        <p:spPr>
          <a:xfrm>
            <a:off x="0" y="144000"/>
            <a:ext cx="11519640" cy="53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Spaceborne SAR Along-Track Interferometry</a:t>
            </a:r>
            <a:endParaRPr b="0" lang="fr-FR" sz="3600" spc="-1" strike="noStrike">
              <a:latin typeface="Arial"/>
            </a:endParaRPr>
          </a:p>
        </p:txBody>
      </p:sp>
      <p:pic>
        <p:nvPicPr>
          <p:cNvPr id="102" name="Picture 21" descr=""/>
          <p:cNvPicPr/>
          <p:nvPr/>
        </p:nvPicPr>
        <p:blipFill>
          <a:blip r:embed="rId3"/>
          <a:stretch/>
        </p:blipFill>
        <p:spPr>
          <a:xfrm>
            <a:off x="2520000" y="864000"/>
            <a:ext cx="6479640" cy="3599640"/>
          </a:xfrm>
          <a:prstGeom prst="rect">
            <a:avLst/>
          </a:prstGeom>
          <a:ln>
            <a:noFill/>
          </a:ln>
        </p:spPr>
      </p:pic>
      <p:sp>
        <p:nvSpPr>
          <p:cNvPr id="103" name="CustomShape 9"/>
          <p:cNvSpPr/>
          <p:nvPr/>
        </p:nvSpPr>
        <p:spPr>
          <a:xfrm rot="5340000">
            <a:off x="4176360" y="2904840"/>
            <a:ext cx="35640" cy="1151640"/>
          </a:xfrm>
          <a:prstGeom prst="diamond">
            <a:avLst/>
          </a:prstGeom>
          <a:solidFill>
            <a:srgbClr val="ff000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4" name="CustomShape 10"/>
          <p:cNvSpPr/>
          <p:nvPr/>
        </p:nvSpPr>
        <p:spPr>
          <a:xfrm rot="5160000">
            <a:off x="7288920" y="1350000"/>
            <a:ext cx="71640" cy="2195640"/>
          </a:xfrm>
          <a:prstGeom prst="diamond">
            <a:avLst/>
          </a:prstGeom>
          <a:solidFill>
            <a:schemeClr val="hlink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fade/>
  </p:transition>
  <p:timing>
    <p:tnLst>
      <p:par>
        <p:cTn id="65" dur="indefinite" restart="never" nodeType="tmRoot">
          <p:childTnLst>
            <p:seq>
              <p:cTn id="66" dur="indefinite" nodeType="mainSeq"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nodeType="afterEffect" fill="hold" presetClass="emph" presetID="27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96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  <p:animClr clrSpc="rgb">
                                      <p:cBhvr>
                                        <p:cTn id="97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nodeType="withEffect" fill="hold" presetClass="emph" presetID="27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01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02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nodeType="afterEffect" fill="hold" presetClass="emph" presetID="27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25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  <p:animClr clrSpc="rgb">
                                      <p:cBhvr>
                                        <p:cTn id="126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nodeType="withEffect" fill="hold" presetClass="emph" presetID="27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30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31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2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nodeType="afterEffect" fill="hold" presetClass="emph" presetID="27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54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  <p:animClr clrSpc="rgb">
                                      <p:cBhvr>
                                        <p:cTn id="155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  <p:set>
                                      <p:cBhvr>
                                        <p:cTn id="156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nodeType="withEffect" fill="hold" presetClass="emph" presetID="27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59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60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CustomShape 1"/>
          <p:cNvSpPr/>
          <p:nvPr/>
        </p:nvSpPr>
        <p:spPr>
          <a:xfrm>
            <a:off x="1404000" y="864000"/>
            <a:ext cx="8711640" cy="449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CustomShape 2"/>
          <p:cNvSpPr/>
          <p:nvPr/>
        </p:nvSpPr>
        <p:spPr>
          <a:xfrm>
            <a:off x="0" y="180000"/>
            <a:ext cx="11519640" cy="53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The Future: SEASTAR</a:t>
            </a:r>
            <a:endParaRPr b="0" lang="fr-FR" sz="3600" spc="-1" strike="noStrike">
              <a:latin typeface="Arial"/>
            </a:endParaRPr>
          </a:p>
        </p:txBody>
      </p:sp>
      <p:sp>
        <p:nvSpPr>
          <p:cNvPr id="438" name="CustomShape 3"/>
          <p:cNvSpPr/>
          <p:nvPr/>
        </p:nvSpPr>
        <p:spPr>
          <a:xfrm>
            <a:off x="1404000" y="5436000"/>
            <a:ext cx="8711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(see Christine Gommenginger's presentation for more)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439" name="Picture 7" descr=""/>
          <p:cNvPicPr/>
          <p:nvPr/>
        </p:nvPicPr>
        <p:blipFill>
          <a:blip r:embed="rId1"/>
          <a:stretch/>
        </p:blipFill>
        <p:spPr>
          <a:xfrm>
            <a:off x="1404000" y="864000"/>
            <a:ext cx="8713080" cy="449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</p:spTree>
  </p:cSld>
  <p:transition>
    <p:fade/>
  </p:transition>
  <p:timing>
    <p:tnLst>
      <p:par>
        <p:cTn id="1727" dur="indefinite" restart="never" nodeType="tmRoot">
          <p:childTnLst>
            <p:seq>
              <p:cTn id="1728" dur="indefinite" nodeType="mainSeq">
                <p:childTnLst>
                  <p:par>
                    <p:cTn id="1729" fill="hold">
                      <p:stCondLst>
                        <p:cond delay="0"/>
                      </p:stCondLst>
                      <p:childTnLst>
                        <p:par>
                          <p:cTn id="1730" fill="hold">
                            <p:stCondLst>
                              <p:cond delay="0"/>
                            </p:stCondLst>
                            <p:childTnLst>
                              <p:par>
                                <p:cTn id="1731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33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34" dur="1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35" dur="1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7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39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40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741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743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45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47" nodeType="afterEffect" fill="hold" presetClass="entr" presetID="1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49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CustomShape 1"/>
          <p:cNvSpPr/>
          <p:nvPr/>
        </p:nvSpPr>
        <p:spPr>
          <a:xfrm>
            <a:off x="720000" y="1080000"/>
            <a:ext cx="10439640" cy="431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  <a:spcAft>
                <a:spcPts val="300"/>
              </a:spcAf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441" name="CustomShape 2"/>
          <p:cNvSpPr/>
          <p:nvPr/>
        </p:nvSpPr>
        <p:spPr>
          <a:xfrm>
            <a:off x="720000" y="1080000"/>
            <a:ext cx="10439640" cy="431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  <a:spcAft>
                <a:spcPts val="300"/>
              </a:spcAft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fr-FR" sz="2800" spc="-1" strike="noStrike">
                <a:solidFill>
                  <a:srgbClr val="ffffff"/>
                </a:solidFill>
                <a:latin typeface="Calibri"/>
              </a:rPr>
              <a:t>Strengths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Produces 1 km resolution vector wind and current fields within a 170 km swath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Uses well-established along-track InSAR and wind scatterometry techniques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Synergies with proposed Doppler scatterometers in data interpretation and use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Single-satellite, stand-alone system does not depend on other satellite missions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fr-FR" sz="2800" spc="-1" strike="noStrike">
                <a:solidFill>
                  <a:srgbClr val="ffffff"/>
                </a:solidFill>
                <a:latin typeface="Calibri"/>
              </a:rPr>
              <a:t>Weaknesses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Limited coverage in space and time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Not enough support / demand from potential user community at this time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fr-FR" sz="2800" spc="-1" strike="noStrike">
                <a:solidFill>
                  <a:srgbClr val="ffffff"/>
                </a:solidFill>
                <a:latin typeface="Calibri"/>
              </a:rPr>
              <a:t>Recommendation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Launch Doppler scatterometers first, then advertise SEASTAR for complementary</a:t>
            </a:r>
            <a:br/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data acquisitions where higher quality is needed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442" name="CustomShape 3"/>
          <p:cNvSpPr/>
          <p:nvPr/>
        </p:nvSpPr>
        <p:spPr>
          <a:xfrm>
            <a:off x="0" y="360000"/>
            <a:ext cx="11519640" cy="53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Strengths and Weaknesses of SEASTAR</a:t>
            </a:r>
            <a:endParaRPr b="0" lang="fr-FR" sz="36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1750" dur="indefinite" restart="never" nodeType="tmRoot">
          <p:childTnLst>
            <p:seq>
              <p:cTn id="1751" dur="indefinite" nodeType="mainSeq">
                <p:childTnLst>
                  <p:par>
                    <p:cTn id="1752" fill="hold">
                      <p:stCondLst>
                        <p:cond delay="0"/>
                      </p:stCondLst>
                      <p:childTnLst>
                        <p:par>
                          <p:cTn id="1753" fill="hold">
                            <p:stCondLst>
                              <p:cond delay="0"/>
                            </p:stCondLst>
                            <p:childTnLst>
                              <p:par>
                                <p:cTn id="1754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56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57" dur="1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58" dur="1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0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62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63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764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766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68" dur="500"/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9" fill="hold">
                      <p:stCondLst>
                        <p:cond delay="indefinite"/>
                      </p:stCondLst>
                      <p:childTnLst>
                        <p:par>
                          <p:cTn id="1770" fill="hold">
                            <p:stCondLst>
                              <p:cond delay="0"/>
                            </p:stCondLst>
                            <p:childTnLst>
                              <p:par>
                                <p:cTn id="17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3" fill="hold">
                      <p:stCondLst>
                        <p:cond delay="indefinite"/>
                      </p:stCondLst>
                      <p:childTnLst>
                        <p:par>
                          <p:cTn id="1774" fill="hold">
                            <p:stCondLst>
                              <p:cond delay="0"/>
                            </p:stCondLst>
                            <p:childTnLst>
                              <p:par>
                                <p:cTn id="17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7" fill="hold">
                      <p:stCondLst>
                        <p:cond delay="indefinite"/>
                      </p:stCondLst>
                      <p:childTnLst>
                        <p:par>
                          <p:cTn id="1778" fill="hold">
                            <p:stCondLst>
                              <p:cond delay="0"/>
                            </p:stCondLst>
                            <p:childTnLst>
                              <p:par>
                                <p:cTn id="17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1" fill="hold">
                      <p:stCondLst>
                        <p:cond delay="indefinite"/>
                      </p:stCondLst>
                      <p:childTnLst>
                        <p:par>
                          <p:cTn id="1782" fill="hold">
                            <p:stCondLst>
                              <p:cond delay="0"/>
                            </p:stCondLst>
                            <p:childTnLst>
                              <p:par>
                                <p:cTn id="17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5" fill="hold">
                      <p:stCondLst>
                        <p:cond delay="indefinite"/>
                      </p:stCondLst>
                      <p:childTnLst>
                        <p:par>
                          <p:cTn id="1786" fill="hold">
                            <p:stCondLst>
                              <p:cond delay="0"/>
                            </p:stCondLst>
                            <p:childTnLst>
                              <p:par>
                                <p:cTn id="178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89" dur="500"/>
                                        <p:tgtEl>
                                          <p:spTgt spid="4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0" fill="hold">
                      <p:stCondLst>
                        <p:cond delay="indefinite"/>
                      </p:stCondLst>
                      <p:childTnLst>
                        <p:par>
                          <p:cTn id="1791" fill="hold">
                            <p:stCondLst>
                              <p:cond delay="0"/>
                            </p:stCondLst>
                            <p:childTnLst>
                              <p:par>
                                <p:cTn id="179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4" fill="hold">
                      <p:stCondLst>
                        <p:cond delay="indefinite"/>
                      </p:stCondLst>
                      <p:childTnLst>
                        <p:par>
                          <p:cTn id="1795" fill="hold">
                            <p:stCondLst>
                              <p:cond delay="0"/>
                            </p:stCondLst>
                            <p:childTnLst>
                              <p:par>
                                <p:cTn id="179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8" fill="hold">
                      <p:stCondLst>
                        <p:cond delay="indefinite"/>
                      </p:stCondLst>
                      <p:childTnLst>
                        <p:par>
                          <p:cTn id="1799" fill="hold">
                            <p:stCondLst>
                              <p:cond delay="0"/>
                            </p:stCondLst>
                            <p:childTnLst>
                              <p:par>
                                <p:cTn id="180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02" dur="500"/>
                                        <p:tgtEl>
                                          <p:spTgt spid="4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3" fill="hold">
                      <p:stCondLst>
                        <p:cond delay="indefinite"/>
                      </p:stCondLst>
                      <p:childTnLst>
                        <p:par>
                          <p:cTn id="1804" fill="hold">
                            <p:stCondLst>
                              <p:cond delay="0"/>
                            </p:stCondLst>
                            <p:childTnLst>
                              <p:par>
                                <p:cTn id="18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CustomShape 1"/>
          <p:cNvSpPr/>
          <p:nvPr/>
        </p:nvSpPr>
        <p:spPr>
          <a:xfrm>
            <a:off x="720000" y="1080000"/>
            <a:ext cx="10439640" cy="431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  <a:spcAft>
                <a:spcPts val="300"/>
              </a:spcAft>
            </a:pPr>
            <a:endParaRPr b="0" lang="fr-FR" sz="18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444" name="CustomShape 2"/>
          <p:cNvSpPr/>
          <p:nvPr/>
        </p:nvSpPr>
        <p:spPr>
          <a:xfrm>
            <a:off x="720000" y="1080000"/>
            <a:ext cx="10439640" cy="431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  <a:spcAft>
                <a:spcPts val="300"/>
              </a:spcAft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fr-FR" sz="2800" spc="-1" strike="noStrike">
                <a:solidFill>
                  <a:srgbClr val="ffffff"/>
                </a:solidFill>
                <a:latin typeface="Calibri"/>
              </a:rPr>
              <a:t>Strengths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Produces 1 km resolution vector wind and current fields within a 170 km swath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Uses well-established along-track InSAR and wind scatterometry techniques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Synergies with proposed Doppler scatterometers in data interpretation and use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Single-satellite, stand-alone system does not depend on other satellite missions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fr-FR" sz="2800" spc="-1" strike="noStrike">
                <a:solidFill>
                  <a:srgbClr val="ffffff"/>
                </a:solidFill>
                <a:latin typeface="Calibri"/>
              </a:rPr>
              <a:t>Weaknesses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Limited coverage in space and time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Not enough support / demand from potential user community at this time</a:t>
            </a:r>
            <a:endParaRPr b="0" lang="fr-FR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1" lang="fr-FR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fr-FR" sz="2800" spc="-1" strike="noStrike">
                <a:solidFill>
                  <a:srgbClr val="ffffff"/>
                </a:solidFill>
                <a:latin typeface="Calibri"/>
              </a:rPr>
              <a:t>Recommendation</a:t>
            </a:r>
            <a:endParaRPr b="0" lang="fr-FR" sz="28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Launch Doppler scatterometers first, then advertise SEASTAR for complementary</a:t>
            </a:r>
            <a:br/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data acquisitions where higher quality is needed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445" name="CustomShape 3"/>
          <p:cNvSpPr/>
          <p:nvPr/>
        </p:nvSpPr>
        <p:spPr>
          <a:xfrm>
            <a:off x="0" y="360000"/>
            <a:ext cx="11519640" cy="53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Strengths and Weaknesses of SEASTAR</a:t>
            </a:r>
            <a:endParaRPr b="0" lang="fr-FR" sz="3600" spc="-1" strike="noStrike">
              <a:latin typeface="Arial"/>
            </a:endParaRPr>
          </a:p>
        </p:txBody>
      </p:sp>
      <p:pic>
        <p:nvPicPr>
          <p:cNvPr id="446" name="Picture 10" descr=""/>
          <p:cNvPicPr/>
          <p:nvPr/>
        </p:nvPicPr>
        <p:blipFill>
          <a:blip r:embed="rId1"/>
          <a:stretch/>
        </p:blipFill>
        <p:spPr>
          <a:xfrm>
            <a:off x="2520000" y="0"/>
            <a:ext cx="6479640" cy="6479640"/>
          </a:xfrm>
          <a:prstGeom prst="rect">
            <a:avLst/>
          </a:prstGeom>
          <a:ln>
            <a:noFill/>
          </a:ln>
        </p:spPr>
      </p:pic>
      <p:sp>
        <p:nvSpPr>
          <p:cNvPr id="447" name="CustomShape 4"/>
          <p:cNvSpPr/>
          <p:nvPr/>
        </p:nvSpPr>
        <p:spPr>
          <a:xfrm>
            <a:off x="0" y="0"/>
            <a:ext cx="11519640" cy="6479640"/>
          </a:xfrm>
          <a:prstGeom prst="rect">
            <a:avLst/>
          </a:prstGeom>
          <a:solidFill>
            <a:schemeClr val="tx1">
              <a:alpha val="60000"/>
            </a:schemeClr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Arial"/>
              </a:rPr>
              <a:t>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448" name="CustomShape 5"/>
          <p:cNvSpPr/>
          <p:nvPr/>
        </p:nvSpPr>
        <p:spPr>
          <a:xfrm>
            <a:off x="0" y="1908000"/>
            <a:ext cx="11519640" cy="107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6600" spc="-1" strike="noStrike">
                <a:solidFill>
                  <a:srgbClr val="ffffff"/>
                </a:solidFill>
                <a:latin typeface="Calibri"/>
              </a:rPr>
              <a:t>END OF PRESENTATION</a:t>
            </a:r>
            <a:endParaRPr b="0" lang="fr-FR" sz="6600" spc="-1" strike="noStrike">
              <a:latin typeface="Arial"/>
            </a:endParaRPr>
          </a:p>
        </p:txBody>
      </p:sp>
      <p:sp>
        <p:nvSpPr>
          <p:cNvPr id="449" name="CustomShape 6"/>
          <p:cNvSpPr/>
          <p:nvPr/>
        </p:nvSpPr>
        <p:spPr>
          <a:xfrm>
            <a:off x="0" y="3240000"/>
            <a:ext cx="11519640" cy="107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6600" spc="-1" strike="noStrike">
                <a:solidFill>
                  <a:srgbClr val="ffffff"/>
                </a:solidFill>
                <a:latin typeface="Calibri"/>
              </a:rPr>
              <a:t>rromeiser@miami.edu</a:t>
            </a:r>
            <a:endParaRPr b="0" lang="fr-FR" sz="66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1807" dur="indefinite" restart="never" nodeType="tmRoot">
          <p:childTnLst>
            <p:seq>
              <p:cTn id="1808" dur="indefinite" nodeType="mainSeq">
                <p:childTnLst>
                  <p:par>
                    <p:cTn id="1809" fill="hold">
                      <p:stCondLst>
                        <p:cond delay="0"/>
                      </p:stCondLst>
                      <p:childTnLst>
                        <p:par>
                          <p:cTn id="1810" fill="hold">
                            <p:stCondLst>
                              <p:cond delay="0"/>
                            </p:stCondLst>
                            <p:childTnLst>
                              <p:par>
                                <p:cTn id="1811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13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15" nodeType="afterEffect" fill="hold" presetClass="exit" presetID="47">
                                  <p:stCondLst>
                                    <p:cond delay="100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816" dur="2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17" dur="20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18" dur="20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82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23" dur="5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825" nodeType="after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27" dur="20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28" dur="20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29" dur="20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900000" y="5040000"/>
            <a:ext cx="4859640" cy="935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</a:pPr>
            <a:r>
              <a:rPr b="0" lang="fr-FR" sz="22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2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fr-FR" sz="22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2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fr-FR" sz="22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200" spc="-1" strike="noStrike">
              <a:latin typeface="Arial"/>
            </a:endParaRPr>
          </a:p>
        </p:txBody>
      </p:sp>
      <p:sp>
        <p:nvSpPr>
          <p:cNvPr id="106" name="CustomShape 2"/>
          <p:cNvSpPr/>
          <p:nvPr/>
        </p:nvSpPr>
        <p:spPr>
          <a:xfrm>
            <a:off x="5940000" y="3780000"/>
            <a:ext cx="2158560" cy="215856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7" name="CustomShape 3"/>
          <p:cNvSpPr/>
          <p:nvPr/>
        </p:nvSpPr>
        <p:spPr>
          <a:xfrm>
            <a:off x="6120000" y="972000"/>
            <a:ext cx="3958920" cy="395892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8" name="CustomShape 4"/>
          <p:cNvSpPr/>
          <p:nvPr/>
        </p:nvSpPr>
        <p:spPr>
          <a:xfrm>
            <a:off x="1440000" y="972000"/>
            <a:ext cx="3958920" cy="395892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09" name="Picture 7" descr=""/>
          <p:cNvPicPr/>
          <p:nvPr/>
        </p:nvPicPr>
        <p:blipFill>
          <a:blip r:embed="rId1"/>
          <a:stretch/>
        </p:blipFill>
        <p:spPr>
          <a:xfrm>
            <a:off x="1440000" y="972000"/>
            <a:ext cx="3958920" cy="3958920"/>
          </a:xfrm>
          <a:prstGeom prst="rect">
            <a:avLst/>
          </a:prstGeom>
          <a:ln w="3240"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10" name="Picture 8" descr=""/>
          <p:cNvPicPr/>
          <p:nvPr/>
        </p:nvPicPr>
        <p:blipFill>
          <a:blip r:embed="rId2"/>
          <a:stretch/>
        </p:blipFill>
        <p:spPr>
          <a:xfrm>
            <a:off x="6120000" y="972000"/>
            <a:ext cx="3958920" cy="3958920"/>
          </a:xfrm>
          <a:prstGeom prst="rect">
            <a:avLst/>
          </a:prstGeom>
          <a:ln w="3240"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111" name="CustomShape 5"/>
          <p:cNvSpPr/>
          <p:nvPr/>
        </p:nvSpPr>
        <p:spPr>
          <a:xfrm>
            <a:off x="1440000" y="648000"/>
            <a:ext cx="3958920" cy="252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Line-of-sight current from SRTM, (70 km)²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12" name="CustomShape 6"/>
          <p:cNvSpPr/>
          <p:nvPr/>
        </p:nvSpPr>
        <p:spPr>
          <a:xfrm>
            <a:off x="6120000" y="648000"/>
            <a:ext cx="3958920" cy="252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...and from circulation model KUSTWAD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113" name="Picture 11" descr=""/>
          <p:cNvPicPr/>
          <p:nvPr/>
        </p:nvPicPr>
        <p:blipFill>
          <a:blip r:embed="rId3"/>
          <a:stretch/>
        </p:blipFill>
        <p:spPr>
          <a:xfrm>
            <a:off x="5940000" y="3780000"/>
            <a:ext cx="2158560" cy="2158560"/>
          </a:xfrm>
          <a:prstGeom prst="rect">
            <a:avLst/>
          </a:prstGeom>
          <a:ln w="3240"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114" name="CustomShape 7"/>
          <p:cNvSpPr/>
          <p:nvPr/>
        </p:nvSpPr>
        <p:spPr>
          <a:xfrm>
            <a:off x="5940000" y="3780000"/>
            <a:ext cx="2158560" cy="252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Bottom topography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15" name="CustomShape 8"/>
          <p:cNvSpPr/>
          <p:nvPr/>
        </p:nvSpPr>
        <p:spPr>
          <a:xfrm>
            <a:off x="900000" y="5040000"/>
            <a:ext cx="4859640" cy="935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</a:pPr>
            <a:r>
              <a:rPr b="0" lang="fr-FR" sz="22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2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200" spc="-1" strike="noStrike">
                <a:solidFill>
                  <a:srgbClr val="ffffff"/>
                </a:solidFill>
                <a:latin typeface="Calibri"/>
              </a:rPr>
              <a:t>Calibration can be done at coast lines</a:t>
            </a:r>
            <a:endParaRPr b="0" lang="fr-FR" sz="22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fr-FR" sz="22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2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200" spc="-1" strike="noStrike">
                <a:solidFill>
                  <a:srgbClr val="ffffff"/>
                </a:solidFill>
                <a:latin typeface="Calibri"/>
              </a:rPr>
              <a:t>Spatially varying wave effects are small</a:t>
            </a:r>
            <a:endParaRPr b="0" lang="fr-FR" sz="22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fr-FR" sz="22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2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200" spc="-1" strike="noStrike">
                <a:solidFill>
                  <a:srgbClr val="ffffff"/>
                </a:solidFill>
                <a:latin typeface="Calibri"/>
              </a:rPr>
              <a:t>Accuracy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≈ </a:t>
            </a:r>
            <a:r>
              <a:rPr b="0" lang="fr-FR" sz="2200" spc="-1" strike="noStrike">
                <a:solidFill>
                  <a:srgbClr val="ffffff"/>
                </a:solidFill>
                <a:latin typeface="Calibri"/>
              </a:rPr>
              <a:t>0.1 m/s at 1 km resolution</a:t>
            </a:r>
            <a:endParaRPr b="0" lang="fr-FR" sz="22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fr-FR" sz="2200" spc="-1" strike="noStrike">
              <a:latin typeface="Arial"/>
            </a:endParaRPr>
          </a:p>
        </p:txBody>
      </p:sp>
      <p:sp>
        <p:nvSpPr>
          <p:cNvPr id="116" name="CustomShape 9"/>
          <p:cNvSpPr/>
          <p:nvPr/>
        </p:nvSpPr>
        <p:spPr>
          <a:xfrm>
            <a:off x="0" y="72000"/>
            <a:ext cx="11519640" cy="53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First SRTM ATI Result – Dutch Wadden Sea, Feb 2000</a:t>
            </a:r>
            <a:endParaRPr b="0" lang="fr-FR" sz="3600" spc="-1" strike="noStrike">
              <a:latin typeface="Arial"/>
            </a:endParaRPr>
          </a:p>
        </p:txBody>
      </p:sp>
      <p:sp>
        <p:nvSpPr>
          <p:cNvPr id="117" name="CustomShape 10"/>
          <p:cNvSpPr/>
          <p:nvPr/>
        </p:nvSpPr>
        <p:spPr>
          <a:xfrm>
            <a:off x="1548000" y="1008000"/>
            <a:ext cx="1367640" cy="11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i="1" lang="fr-FR" sz="1800" spc="-1" strike="noStrike">
                <a:solidFill>
                  <a:srgbClr val="ffffff"/>
                </a:solidFill>
                <a:latin typeface="Symbol"/>
              </a:rPr>
              <a:t>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= 0.5 ms</a:t>
            </a:r>
            <a:br/>
            <a:r>
              <a:rPr b="0" i="1" lang="fr-FR" sz="1800" spc="-1" strike="noStrike">
                <a:solidFill>
                  <a:srgbClr val="ffffff"/>
                </a:solidFill>
                <a:latin typeface="Calibri"/>
              </a:rPr>
              <a:t>Θ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= 55°</a:t>
            </a:r>
            <a:br/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38.5 m/s / 2π</a:t>
            </a:r>
            <a:br/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VV</a:t>
            </a:r>
            <a:br/>
            <a:endParaRPr b="0" lang="fr-FR" sz="1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166" dur="indefinite" restart="never" nodeType="tmRoot">
          <p:childTnLst>
            <p:seq>
              <p:cTn id="167" dur="indefinite" nodeType="mainSeq"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9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500"/>
                            </p:stCondLst>
                            <p:childTnLst>
                              <p:par>
                                <p:cTn id="197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500"/>
                            </p:stCondLst>
                            <p:childTnLst>
                              <p:par>
                                <p:cTn id="20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3000"/>
                            </p:stCondLst>
                            <p:childTnLst>
                              <p:par>
                                <p:cTn id="20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41"/>
                            </p:stCondLst>
                            <p:childTnLst>
                              <p:par>
                                <p:cTn id="231" nodeType="after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342"/>
                            </p:stCondLst>
                            <p:childTnLst>
                              <p:par>
                                <p:cTn id="234" nodeType="after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6120000" y="3168000"/>
            <a:ext cx="3599640" cy="1943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9" name="CustomShape 2"/>
          <p:cNvSpPr/>
          <p:nvPr/>
        </p:nvSpPr>
        <p:spPr>
          <a:xfrm>
            <a:off x="1800000" y="3168000"/>
            <a:ext cx="3599640" cy="1943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0" name="CustomShape 3"/>
          <p:cNvSpPr/>
          <p:nvPr/>
        </p:nvSpPr>
        <p:spPr>
          <a:xfrm>
            <a:off x="6120000" y="828000"/>
            <a:ext cx="3599640" cy="1943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CustomShape 4"/>
          <p:cNvSpPr/>
          <p:nvPr/>
        </p:nvSpPr>
        <p:spPr>
          <a:xfrm>
            <a:off x="1800000" y="5508000"/>
            <a:ext cx="7199640" cy="35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40"/>
                </a:solidFill>
                <a:latin typeface="Wingdings"/>
              </a:rPr>
              <a:t>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22" name="CustomShape 5"/>
          <p:cNvSpPr/>
          <p:nvPr/>
        </p:nvSpPr>
        <p:spPr>
          <a:xfrm>
            <a:off x="1800000" y="828000"/>
            <a:ext cx="3599640" cy="1943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CustomShape 6"/>
          <p:cNvSpPr/>
          <p:nvPr/>
        </p:nvSpPr>
        <p:spPr>
          <a:xfrm>
            <a:off x="1800000" y="2772000"/>
            <a:ext cx="3599640" cy="252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Line-of-sight current from SRTM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24" name="CustomShape 7"/>
          <p:cNvSpPr/>
          <p:nvPr/>
        </p:nvSpPr>
        <p:spPr>
          <a:xfrm>
            <a:off x="1800000" y="5508000"/>
            <a:ext cx="7199640" cy="35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ffffff"/>
                </a:solidFill>
                <a:latin typeface="Wingdings"/>
              </a:rPr>
              <a:t>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0" lang="fr-FR" sz="2400" spc="-1" strike="noStrike">
                <a:solidFill>
                  <a:srgbClr val="ffffff"/>
                </a:solidFill>
                <a:latin typeface="Calibri"/>
              </a:rPr>
              <a:t>Known flow direction permits total current estimates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125" name="CustomShape 8"/>
          <p:cNvSpPr/>
          <p:nvPr/>
        </p:nvSpPr>
        <p:spPr>
          <a:xfrm>
            <a:off x="0" y="108000"/>
            <a:ext cx="11519640" cy="53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Another SRTM ATI Result – Elbe River</a:t>
            </a:r>
            <a:endParaRPr b="0" lang="fr-FR" sz="3600" spc="-1" strike="noStrike">
              <a:latin typeface="Arial"/>
            </a:endParaRPr>
          </a:p>
        </p:txBody>
      </p:sp>
      <p:pic>
        <p:nvPicPr>
          <p:cNvPr id="126" name="Picture 22" descr=""/>
          <p:cNvPicPr/>
          <p:nvPr/>
        </p:nvPicPr>
        <p:blipFill>
          <a:blip r:embed="rId1"/>
          <a:stretch/>
        </p:blipFill>
        <p:spPr>
          <a:xfrm>
            <a:off x="1800000" y="828000"/>
            <a:ext cx="3599640" cy="1943640"/>
          </a:xfrm>
          <a:prstGeom prst="rect">
            <a:avLst/>
          </a:prstGeom>
          <a:ln w="3240"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27" name="Picture 23" descr=""/>
          <p:cNvPicPr/>
          <p:nvPr/>
        </p:nvPicPr>
        <p:blipFill>
          <a:blip r:embed="rId2"/>
          <a:stretch/>
        </p:blipFill>
        <p:spPr>
          <a:xfrm>
            <a:off x="1800000" y="3168000"/>
            <a:ext cx="3599640" cy="1943640"/>
          </a:xfrm>
          <a:prstGeom prst="rect">
            <a:avLst/>
          </a:prstGeom>
          <a:ln w="3240"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28" name="Picture 24" descr=""/>
          <p:cNvPicPr/>
          <p:nvPr/>
        </p:nvPicPr>
        <p:blipFill>
          <a:blip r:embed="rId3"/>
          <a:stretch/>
        </p:blipFill>
        <p:spPr>
          <a:xfrm>
            <a:off x="6120000" y="3168000"/>
            <a:ext cx="3599640" cy="1943640"/>
          </a:xfrm>
          <a:prstGeom prst="rect">
            <a:avLst/>
          </a:prstGeom>
          <a:ln w="3240"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29" name="Picture 25" descr=""/>
          <p:cNvPicPr/>
          <p:nvPr/>
        </p:nvPicPr>
        <p:blipFill>
          <a:blip r:embed="rId4"/>
          <a:stretch/>
        </p:blipFill>
        <p:spPr>
          <a:xfrm>
            <a:off x="6120000" y="828000"/>
            <a:ext cx="3599640" cy="1943640"/>
          </a:xfrm>
          <a:prstGeom prst="rect">
            <a:avLst/>
          </a:prstGeom>
          <a:ln w="3240"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130" name="CustomShape 9"/>
          <p:cNvSpPr/>
          <p:nvPr/>
        </p:nvSpPr>
        <p:spPr>
          <a:xfrm>
            <a:off x="6120000" y="2772000"/>
            <a:ext cx="3599640" cy="252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Line-of-sight current from UnTRIM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31" name="CustomShape 10"/>
          <p:cNvSpPr/>
          <p:nvPr/>
        </p:nvSpPr>
        <p:spPr>
          <a:xfrm>
            <a:off x="6120000" y="5112000"/>
            <a:ext cx="3599640" cy="252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Total current from UnTRIM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32" name="CustomShape 11"/>
          <p:cNvSpPr/>
          <p:nvPr/>
        </p:nvSpPr>
        <p:spPr>
          <a:xfrm>
            <a:off x="1800000" y="5112000"/>
            <a:ext cx="3599640" cy="252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Total current from SRTM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33" name="CustomShape 12"/>
          <p:cNvSpPr/>
          <p:nvPr/>
        </p:nvSpPr>
        <p:spPr>
          <a:xfrm>
            <a:off x="288000" y="828000"/>
            <a:ext cx="1367640" cy="11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r">
              <a:lnSpc>
                <a:spcPct val="100000"/>
              </a:lnSpc>
            </a:pPr>
            <a:r>
              <a:rPr b="0" i="1" lang="fr-FR" sz="1800" spc="-1" strike="noStrike">
                <a:solidFill>
                  <a:srgbClr val="ffffff"/>
                </a:solidFill>
                <a:latin typeface="Symbol"/>
              </a:rPr>
              <a:t>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= 0.5 ms</a:t>
            </a:r>
            <a:br/>
            <a:r>
              <a:rPr b="0" i="1" lang="fr-FR" sz="1800" spc="-1" strike="noStrike">
                <a:solidFill>
                  <a:srgbClr val="ffffff"/>
                </a:solidFill>
                <a:latin typeface="Calibri"/>
              </a:rPr>
              <a:t>Θ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= 55°</a:t>
            </a:r>
            <a:br/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38.5 m/s / 2π</a:t>
            </a:r>
            <a:br/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VV</a:t>
            </a:r>
            <a:br/>
            <a:endParaRPr b="0" lang="fr-FR" sz="1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236" dur="indefinite" restart="never" nodeType="tmRoot">
          <p:childTnLst>
            <p:seq>
              <p:cTn id="237" dur="indefinite" nodeType="mainSeq"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00"/>
                            </p:stCondLst>
                            <p:childTnLst>
                              <p:par>
                                <p:cTn id="246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6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6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7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500"/>
                            </p:stCondLst>
                            <p:childTnLst>
                              <p:par>
                                <p:cTn id="272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2500"/>
                            </p:stCondLst>
                            <p:childTnLst>
                              <p:par>
                                <p:cTn id="27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3000"/>
                            </p:stCondLst>
                            <p:childTnLst>
                              <p:par>
                                <p:cTn id="28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nodeType="click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28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500"/>
                            </p:stCondLst>
                            <p:childTnLst>
                              <p:par>
                                <p:cTn id="28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29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30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00"/>
                            </p:stCondLst>
                            <p:childTnLst>
                              <p:par>
                                <p:cTn id="30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972000" y="1008000"/>
            <a:ext cx="1475640" cy="2807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CustomShape 2"/>
          <p:cNvSpPr/>
          <p:nvPr/>
        </p:nvSpPr>
        <p:spPr>
          <a:xfrm>
            <a:off x="2592000" y="1008000"/>
            <a:ext cx="1475640" cy="2807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CustomShape 3"/>
          <p:cNvSpPr/>
          <p:nvPr/>
        </p:nvSpPr>
        <p:spPr>
          <a:xfrm>
            <a:off x="4212000" y="1008000"/>
            <a:ext cx="1475640" cy="2807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CustomShape 4"/>
          <p:cNvSpPr/>
          <p:nvPr/>
        </p:nvSpPr>
        <p:spPr>
          <a:xfrm>
            <a:off x="5832000" y="1008000"/>
            <a:ext cx="1475640" cy="2807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CustomShape 5"/>
          <p:cNvSpPr/>
          <p:nvPr/>
        </p:nvSpPr>
        <p:spPr>
          <a:xfrm>
            <a:off x="7452000" y="1008000"/>
            <a:ext cx="1475640" cy="2807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6"/>
          <p:cNvSpPr/>
          <p:nvPr/>
        </p:nvSpPr>
        <p:spPr>
          <a:xfrm>
            <a:off x="9072000" y="1008000"/>
            <a:ext cx="1475640" cy="2807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7"/>
          <p:cNvSpPr/>
          <p:nvPr/>
        </p:nvSpPr>
        <p:spPr>
          <a:xfrm>
            <a:off x="972000" y="3960000"/>
            <a:ext cx="1475640" cy="1403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8"/>
          <p:cNvSpPr/>
          <p:nvPr/>
        </p:nvSpPr>
        <p:spPr>
          <a:xfrm>
            <a:off x="2628000" y="3960000"/>
            <a:ext cx="1475640" cy="1403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9"/>
          <p:cNvSpPr/>
          <p:nvPr/>
        </p:nvSpPr>
        <p:spPr>
          <a:xfrm>
            <a:off x="4212000" y="3960000"/>
            <a:ext cx="1475640" cy="1403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CustomShape 10"/>
          <p:cNvSpPr/>
          <p:nvPr/>
        </p:nvSpPr>
        <p:spPr>
          <a:xfrm>
            <a:off x="5832000" y="3960000"/>
            <a:ext cx="1475640" cy="1403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CustomShape 11"/>
          <p:cNvSpPr/>
          <p:nvPr/>
        </p:nvSpPr>
        <p:spPr>
          <a:xfrm>
            <a:off x="7452000" y="3960000"/>
            <a:ext cx="1475640" cy="1403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12"/>
          <p:cNvSpPr/>
          <p:nvPr/>
        </p:nvSpPr>
        <p:spPr>
          <a:xfrm>
            <a:off x="9072000" y="3960000"/>
            <a:ext cx="1475640" cy="1403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CustomShape 13"/>
          <p:cNvSpPr/>
          <p:nvPr/>
        </p:nvSpPr>
        <p:spPr>
          <a:xfrm>
            <a:off x="0" y="72000"/>
            <a:ext cx="11519640" cy="53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First TerraSAR-X ATI Results – Elbe River</a:t>
            </a:r>
            <a:endParaRPr b="0" lang="fr-FR" sz="3600" spc="-1" strike="noStrike">
              <a:latin typeface="Arial"/>
            </a:endParaRPr>
          </a:p>
        </p:txBody>
      </p:sp>
      <p:pic>
        <p:nvPicPr>
          <p:cNvPr id="147" name="Picture 14" descr=""/>
          <p:cNvPicPr/>
          <p:nvPr/>
        </p:nvPicPr>
        <p:blipFill>
          <a:blip r:embed="rId1"/>
          <a:stretch/>
        </p:blipFill>
        <p:spPr>
          <a:xfrm>
            <a:off x="972000" y="3960000"/>
            <a:ext cx="1475640" cy="1403640"/>
          </a:xfrm>
          <a:prstGeom prst="rect">
            <a:avLst/>
          </a:prstGeom>
          <a:ln w="19080">
            <a:solidFill>
              <a:schemeClr val="bg1"/>
            </a:solidFill>
            <a:miter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48" name="Picture 15" descr=""/>
          <p:cNvPicPr/>
          <p:nvPr/>
        </p:nvPicPr>
        <p:blipFill>
          <a:blip r:embed="rId2"/>
          <a:stretch/>
        </p:blipFill>
        <p:spPr>
          <a:xfrm>
            <a:off x="2592000" y="3960000"/>
            <a:ext cx="1475640" cy="1403640"/>
          </a:xfrm>
          <a:prstGeom prst="rect">
            <a:avLst/>
          </a:prstGeom>
          <a:ln w="19080">
            <a:solidFill>
              <a:schemeClr val="bg1"/>
            </a:solidFill>
            <a:miter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49" name="Picture 16" descr=""/>
          <p:cNvPicPr/>
          <p:nvPr/>
        </p:nvPicPr>
        <p:blipFill>
          <a:blip r:embed="rId3"/>
          <a:stretch/>
        </p:blipFill>
        <p:spPr>
          <a:xfrm>
            <a:off x="4212000" y="3960000"/>
            <a:ext cx="1475640" cy="1403640"/>
          </a:xfrm>
          <a:prstGeom prst="rect">
            <a:avLst/>
          </a:prstGeom>
          <a:ln w="19080">
            <a:solidFill>
              <a:schemeClr val="bg1"/>
            </a:solidFill>
            <a:miter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50" name="Picture 17" descr=""/>
          <p:cNvPicPr/>
          <p:nvPr/>
        </p:nvPicPr>
        <p:blipFill>
          <a:blip r:embed="rId4"/>
          <a:stretch/>
        </p:blipFill>
        <p:spPr>
          <a:xfrm>
            <a:off x="5832000" y="3960000"/>
            <a:ext cx="1475640" cy="1403640"/>
          </a:xfrm>
          <a:prstGeom prst="rect">
            <a:avLst/>
          </a:prstGeom>
          <a:ln w="19080">
            <a:solidFill>
              <a:schemeClr val="bg1"/>
            </a:solidFill>
            <a:miter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51" name="Picture 18" descr=""/>
          <p:cNvPicPr/>
          <p:nvPr/>
        </p:nvPicPr>
        <p:blipFill>
          <a:blip r:embed="rId5"/>
          <a:stretch/>
        </p:blipFill>
        <p:spPr>
          <a:xfrm>
            <a:off x="7452000" y="3960000"/>
            <a:ext cx="1475640" cy="1403640"/>
          </a:xfrm>
          <a:prstGeom prst="rect">
            <a:avLst/>
          </a:prstGeom>
          <a:ln w="19080">
            <a:solidFill>
              <a:schemeClr val="bg1"/>
            </a:solidFill>
            <a:miter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52" name="Picture 19" descr=""/>
          <p:cNvPicPr/>
          <p:nvPr/>
        </p:nvPicPr>
        <p:blipFill>
          <a:blip r:embed="rId6"/>
          <a:stretch/>
        </p:blipFill>
        <p:spPr>
          <a:xfrm>
            <a:off x="9072000" y="3960000"/>
            <a:ext cx="1475640" cy="1403640"/>
          </a:xfrm>
          <a:prstGeom prst="rect">
            <a:avLst/>
          </a:prstGeom>
          <a:ln w="19080">
            <a:solidFill>
              <a:schemeClr val="bg1"/>
            </a:solidFill>
            <a:miter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53" name="Picture 20" descr=""/>
          <p:cNvPicPr/>
          <p:nvPr/>
        </p:nvPicPr>
        <p:blipFill>
          <a:blip r:embed="rId7"/>
          <a:stretch/>
        </p:blipFill>
        <p:spPr>
          <a:xfrm>
            <a:off x="972000" y="1008000"/>
            <a:ext cx="1476720" cy="2807640"/>
          </a:xfrm>
          <a:prstGeom prst="rect">
            <a:avLst/>
          </a:prstGeom>
          <a:ln w="19080">
            <a:solidFill>
              <a:schemeClr val="bg1"/>
            </a:solidFill>
            <a:miter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54" name="Picture 21" descr=""/>
          <p:cNvPicPr/>
          <p:nvPr/>
        </p:nvPicPr>
        <p:blipFill>
          <a:blip r:embed="rId8"/>
          <a:stretch/>
        </p:blipFill>
        <p:spPr>
          <a:xfrm>
            <a:off x="2592000" y="1008000"/>
            <a:ext cx="1476720" cy="2807640"/>
          </a:xfrm>
          <a:prstGeom prst="rect">
            <a:avLst/>
          </a:prstGeom>
          <a:ln w="19080">
            <a:solidFill>
              <a:schemeClr val="bg1"/>
            </a:solidFill>
            <a:miter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55" name="Picture 22" descr=""/>
          <p:cNvPicPr/>
          <p:nvPr/>
        </p:nvPicPr>
        <p:blipFill>
          <a:blip r:embed="rId9"/>
          <a:stretch/>
        </p:blipFill>
        <p:spPr>
          <a:xfrm>
            <a:off x="4212000" y="1008000"/>
            <a:ext cx="1476720" cy="2807640"/>
          </a:xfrm>
          <a:prstGeom prst="rect">
            <a:avLst/>
          </a:prstGeom>
          <a:ln w="19080">
            <a:solidFill>
              <a:schemeClr val="bg1"/>
            </a:solidFill>
            <a:miter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56" name="Picture 23" descr=""/>
          <p:cNvPicPr/>
          <p:nvPr/>
        </p:nvPicPr>
        <p:blipFill>
          <a:blip r:embed="rId10"/>
          <a:stretch/>
        </p:blipFill>
        <p:spPr>
          <a:xfrm>
            <a:off x="5832000" y="1008000"/>
            <a:ext cx="1476720" cy="2807640"/>
          </a:xfrm>
          <a:prstGeom prst="rect">
            <a:avLst/>
          </a:prstGeom>
          <a:ln w="19080">
            <a:solidFill>
              <a:schemeClr val="bg1"/>
            </a:solidFill>
            <a:miter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57" name="Picture 24" descr=""/>
          <p:cNvPicPr/>
          <p:nvPr/>
        </p:nvPicPr>
        <p:blipFill>
          <a:blip r:embed="rId11"/>
          <a:stretch/>
        </p:blipFill>
        <p:spPr>
          <a:xfrm>
            <a:off x="7452000" y="1008000"/>
            <a:ext cx="1476720" cy="2807640"/>
          </a:xfrm>
          <a:prstGeom prst="rect">
            <a:avLst/>
          </a:prstGeom>
          <a:ln w="19080">
            <a:solidFill>
              <a:schemeClr val="bg1"/>
            </a:solidFill>
            <a:miter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58" name="Picture 25" descr=""/>
          <p:cNvPicPr/>
          <p:nvPr/>
        </p:nvPicPr>
        <p:blipFill>
          <a:blip r:embed="rId12"/>
          <a:stretch/>
        </p:blipFill>
        <p:spPr>
          <a:xfrm>
            <a:off x="9072000" y="1008000"/>
            <a:ext cx="1476720" cy="2807640"/>
          </a:xfrm>
          <a:prstGeom prst="rect">
            <a:avLst/>
          </a:prstGeom>
          <a:ln w="19080">
            <a:solidFill>
              <a:schemeClr val="bg1"/>
            </a:solidFill>
            <a:miter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159" name="CustomShape 14"/>
          <p:cNvSpPr/>
          <p:nvPr/>
        </p:nvSpPr>
        <p:spPr>
          <a:xfrm>
            <a:off x="0" y="576000"/>
            <a:ext cx="11519640" cy="252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Aperture Switching mode, time lag = 0.11 ms, incidence angle = 31°, polarization = VV, area size = 16 km × 25 km</a:t>
            </a:r>
            <a:endParaRPr b="0" lang="fr-FR" sz="1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314" dur="indefinite" restart="never" nodeType="tmRoot">
          <p:childTnLst>
            <p:seq>
              <p:cTn id="315" dur="indefinite" nodeType="mainSeq"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"/>
                            </p:stCondLst>
                            <p:childTnLst>
                              <p:par>
                                <p:cTn id="324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2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3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3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4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4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5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6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7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7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500"/>
                            </p:stCondLst>
                            <p:childTnLst>
                              <p:par>
                                <p:cTn id="385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2500"/>
                            </p:stCondLst>
                            <p:childTnLst>
                              <p:par>
                                <p:cTn id="38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3000"/>
                            </p:stCondLst>
                            <p:childTnLst>
                              <p:par>
                                <p:cTn id="39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3500"/>
                            </p:stCondLst>
                            <p:childTnLst>
                              <p:par>
                                <p:cTn id="39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4000"/>
                            </p:stCondLst>
                            <p:childTnLst>
                              <p:par>
                                <p:cTn id="40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500"/>
                            </p:stCondLst>
                            <p:childTnLst>
                              <p:par>
                                <p:cTn id="40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5000"/>
                            </p:stCondLst>
                            <p:childTnLst>
                              <p:par>
                                <p:cTn id="40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1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500"/>
                            </p:stCondLst>
                            <p:childTnLst>
                              <p:par>
                                <p:cTn id="41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500"/>
                            </p:stCondLst>
                            <p:childTnLst>
                              <p:par>
                                <p:cTn id="42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2000"/>
                            </p:stCondLst>
                            <p:childTnLst>
                              <p:par>
                                <p:cTn id="43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2500"/>
                            </p:stCondLst>
                            <p:childTnLst>
                              <p:par>
                                <p:cTn id="43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7452000" y="3384000"/>
            <a:ext cx="143640" cy="2303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CustomShape 2"/>
          <p:cNvSpPr/>
          <p:nvPr/>
        </p:nvSpPr>
        <p:spPr>
          <a:xfrm>
            <a:off x="4932000" y="3384000"/>
            <a:ext cx="143640" cy="2303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3"/>
          <p:cNvSpPr/>
          <p:nvPr/>
        </p:nvSpPr>
        <p:spPr>
          <a:xfrm>
            <a:off x="2412000" y="3384000"/>
            <a:ext cx="143640" cy="2303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CustomShape 4"/>
          <p:cNvSpPr/>
          <p:nvPr/>
        </p:nvSpPr>
        <p:spPr>
          <a:xfrm>
            <a:off x="720000" y="648000"/>
            <a:ext cx="1511640" cy="50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CustomShape 5"/>
          <p:cNvSpPr/>
          <p:nvPr/>
        </p:nvSpPr>
        <p:spPr>
          <a:xfrm>
            <a:off x="3240000" y="648000"/>
            <a:ext cx="1511640" cy="50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CustomShape 6"/>
          <p:cNvSpPr/>
          <p:nvPr/>
        </p:nvSpPr>
        <p:spPr>
          <a:xfrm>
            <a:off x="5760000" y="648000"/>
            <a:ext cx="1511640" cy="503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CustomShape 7"/>
          <p:cNvSpPr/>
          <p:nvPr/>
        </p:nvSpPr>
        <p:spPr>
          <a:xfrm>
            <a:off x="0" y="36000"/>
            <a:ext cx="11519640" cy="53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TerraSAR-X DRA Mode – Internal Waves at Dongsha</a:t>
            </a:r>
            <a:endParaRPr b="0" lang="fr-FR" sz="3600" spc="-1" strike="noStrike">
              <a:latin typeface="Arial"/>
            </a:endParaRPr>
          </a:p>
        </p:txBody>
      </p:sp>
      <p:pic>
        <p:nvPicPr>
          <p:cNvPr id="167" name="Picture 8" descr=""/>
          <p:cNvPicPr/>
          <p:nvPr/>
        </p:nvPicPr>
        <p:blipFill>
          <a:blip r:embed="rId1"/>
          <a:stretch/>
        </p:blipFill>
        <p:spPr>
          <a:xfrm>
            <a:off x="720000" y="648000"/>
            <a:ext cx="1511640" cy="503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68" name="Picture 9" descr=""/>
          <p:cNvPicPr/>
          <p:nvPr/>
        </p:nvPicPr>
        <p:blipFill>
          <a:blip r:embed="rId2"/>
          <a:stretch/>
        </p:blipFill>
        <p:spPr>
          <a:xfrm>
            <a:off x="3240000" y="648000"/>
            <a:ext cx="1511640" cy="503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69" name="Picture 20" descr=""/>
          <p:cNvPicPr/>
          <p:nvPr/>
        </p:nvPicPr>
        <p:blipFill>
          <a:blip r:embed="rId3"/>
          <a:stretch/>
        </p:blipFill>
        <p:spPr>
          <a:xfrm>
            <a:off x="5760000" y="648000"/>
            <a:ext cx="1511640" cy="503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170" name="CustomShape 8"/>
          <p:cNvSpPr/>
          <p:nvPr/>
        </p:nvSpPr>
        <p:spPr>
          <a:xfrm>
            <a:off x="2628000" y="3276000"/>
            <a:ext cx="539640" cy="251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8 dB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171" name="CustomShape 9"/>
          <p:cNvSpPr/>
          <p:nvPr/>
        </p:nvSpPr>
        <p:spPr>
          <a:xfrm>
            <a:off x="720000" y="5760000"/>
            <a:ext cx="1511640" cy="215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Amplitude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172" name="CustomShape 10"/>
          <p:cNvSpPr/>
          <p:nvPr/>
        </p:nvSpPr>
        <p:spPr>
          <a:xfrm>
            <a:off x="5148000" y="3276000"/>
            <a:ext cx="539640" cy="251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90000"/>
              </a:lnSpc>
              <a:spcBef>
                <a:spcPts val="601"/>
              </a:spcBef>
              <a:spcAft>
                <a:spcPts val="15599"/>
              </a:spcAft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+1.5°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‒</a:t>
            </a: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1.5°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173" name="CustomShape 11"/>
          <p:cNvSpPr/>
          <p:nvPr/>
        </p:nvSpPr>
        <p:spPr>
          <a:xfrm>
            <a:off x="3240000" y="5760000"/>
            <a:ext cx="1511640" cy="215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Phase</a:t>
            </a:r>
            <a:endParaRPr b="0" lang="fr-FR" sz="1600" spc="-1" strike="noStrike">
              <a:latin typeface="Arial"/>
            </a:endParaRPr>
          </a:p>
        </p:txBody>
      </p:sp>
      <p:pic>
        <p:nvPicPr>
          <p:cNvPr id="174" name="Picture 33" descr=""/>
          <p:cNvPicPr/>
          <p:nvPr/>
        </p:nvPicPr>
        <p:blipFill>
          <a:blip r:embed="rId4"/>
          <a:stretch/>
        </p:blipFill>
        <p:spPr>
          <a:xfrm>
            <a:off x="4932000" y="3384000"/>
            <a:ext cx="143640" cy="2303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75" name="Picture 36" descr=""/>
          <p:cNvPicPr/>
          <p:nvPr/>
        </p:nvPicPr>
        <p:blipFill>
          <a:blip r:embed="rId5"/>
          <a:stretch/>
        </p:blipFill>
        <p:spPr>
          <a:xfrm>
            <a:off x="2412000" y="3384000"/>
            <a:ext cx="143640" cy="2303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76" name="Picture 37" descr=""/>
          <p:cNvPicPr/>
          <p:nvPr/>
        </p:nvPicPr>
        <p:blipFill>
          <a:blip r:embed="rId6"/>
          <a:stretch/>
        </p:blipFill>
        <p:spPr>
          <a:xfrm>
            <a:off x="7452000" y="3384000"/>
            <a:ext cx="143640" cy="2303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177" name="CustomShape 12"/>
          <p:cNvSpPr/>
          <p:nvPr/>
        </p:nvSpPr>
        <p:spPr>
          <a:xfrm>
            <a:off x="5760000" y="5760000"/>
            <a:ext cx="1511640" cy="215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Velocity Anomaly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178" name="CustomShape 13"/>
          <p:cNvSpPr/>
          <p:nvPr/>
        </p:nvSpPr>
        <p:spPr>
          <a:xfrm>
            <a:off x="7668000" y="3276000"/>
            <a:ext cx="539640" cy="251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90000"/>
              </a:lnSpc>
              <a:spcBef>
                <a:spcPts val="601"/>
              </a:spcBef>
              <a:spcAft>
                <a:spcPts val="8399"/>
              </a:spcAft>
            </a:pPr>
            <a:r>
              <a:rPr b="0" lang="fr-FR" sz="1600" spc="-1" strike="noStrike">
                <a:solidFill>
                  <a:srgbClr val="ffffff"/>
                </a:solidFill>
                <a:latin typeface="Wingdings"/>
              </a:rPr>
              <a:t></a:t>
            </a:r>
            <a:br/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0.5</a:t>
            </a:r>
            <a:br/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m/s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0.5</a:t>
            </a:r>
            <a:br/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m/s</a:t>
            </a:r>
            <a:br/>
            <a:r>
              <a:rPr b="0" lang="fr-FR" sz="1600" spc="-1" strike="noStrike">
                <a:solidFill>
                  <a:srgbClr val="ffffff"/>
                </a:solidFill>
                <a:latin typeface="Wingdings"/>
              </a:rPr>
              <a:t>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179" name="CustomShape 14"/>
          <p:cNvSpPr/>
          <p:nvPr/>
        </p:nvSpPr>
        <p:spPr>
          <a:xfrm>
            <a:off x="8424000" y="648000"/>
            <a:ext cx="2663640" cy="122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Time lag = 0.16 ms</a:t>
            </a:r>
            <a:br/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Incidence angle = 31°</a:t>
            </a:r>
            <a:br/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Polarization = HH</a:t>
            </a:r>
            <a:br/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Area size = 30 km × 100 km</a:t>
            </a:r>
            <a:endParaRPr b="0" lang="fr-FR" sz="1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437" dur="indefinite" restart="never" nodeType="tmRoot">
          <p:childTnLst>
            <p:seq>
              <p:cTn id="438" dur="indefinite" nodeType="mainSeq"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3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44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5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47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5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5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6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7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7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00"/>
                            </p:stCondLst>
                            <p:childTnLst>
                              <p:par>
                                <p:cTn id="478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2500"/>
                            </p:stCondLst>
                            <p:childTnLst>
                              <p:par>
                                <p:cTn id="48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3000"/>
                            </p:stCondLst>
                            <p:childTnLst>
                              <p:par>
                                <p:cTn id="48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3500"/>
                            </p:stCondLst>
                            <p:childTnLst>
                              <p:par>
                                <p:cTn id="49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4000"/>
                            </p:stCondLst>
                            <p:childTnLst>
                              <p:par>
                                <p:cTn id="49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4500"/>
                            </p:stCondLst>
                            <p:childTnLst>
                              <p:par>
                                <p:cTn id="50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5000"/>
                            </p:stCondLst>
                            <p:childTnLst>
                              <p:par>
                                <p:cTn id="50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51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500"/>
                            </p:stCondLst>
                            <p:childTnLst>
                              <p:par>
                                <p:cTn id="51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000"/>
                            </p:stCondLst>
                            <p:childTnLst>
                              <p:par>
                                <p:cTn id="52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6588000" y="2520000"/>
            <a:ext cx="2879640" cy="287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2"/>
          <p:cNvSpPr/>
          <p:nvPr/>
        </p:nvSpPr>
        <p:spPr>
          <a:xfrm>
            <a:off x="6444000" y="1368000"/>
            <a:ext cx="2879640" cy="287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3"/>
          <p:cNvSpPr/>
          <p:nvPr/>
        </p:nvSpPr>
        <p:spPr>
          <a:xfrm>
            <a:off x="3456000" y="2592000"/>
            <a:ext cx="2879640" cy="287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CustomShape 4"/>
          <p:cNvSpPr/>
          <p:nvPr/>
        </p:nvSpPr>
        <p:spPr>
          <a:xfrm>
            <a:off x="3312000" y="1440000"/>
            <a:ext cx="2879640" cy="287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CustomShape 5"/>
          <p:cNvSpPr/>
          <p:nvPr/>
        </p:nvSpPr>
        <p:spPr>
          <a:xfrm>
            <a:off x="324000" y="2664000"/>
            <a:ext cx="2879640" cy="287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6"/>
          <p:cNvSpPr/>
          <p:nvPr/>
        </p:nvSpPr>
        <p:spPr>
          <a:xfrm>
            <a:off x="181440" y="1512000"/>
            <a:ext cx="2879640" cy="2879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CustomShape 7"/>
          <p:cNvSpPr/>
          <p:nvPr/>
        </p:nvSpPr>
        <p:spPr>
          <a:xfrm>
            <a:off x="0" y="72000"/>
            <a:ext cx="11519640" cy="53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Divided Antenna vs. TanDEM-X – Pentland Firth</a:t>
            </a:r>
            <a:endParaRPr b="0" lang="fr-FR" sz="3600" spc="-1" strike="noStrike">
              <a:latin typeface="Arial"/>
            </a:endParaRPr>
          </a:p>
        </p:txBody>
      </p:sp>
      <p:pic>
        <p:nvPicPr>
          <p:cNvPr id="187" name="Picture 1" descr=""/>
          <p:cNvPicPr/>
          <p:nvPr/>
        </p:nvPicPr>
        <p:blipFill>
          <a:blip r:embed="rId1"/>
          <a:stretch/>
        </p:blipFill>
        <p:spPr>
          <a:xfrm>
            <a:off x="181440" y="1512000"/>
            <a:ext cx="2879640" cy="287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88" name="Picture 2" descr=""/>
          <p:cNvPicPr/>
          <p:nvPr/>
        </p:nvPicPr>
        <p:blipFill>
          <a:blip r:embed="rId2"/>
          <a:stretch/>
        </p:blipFill>
        <p:spPr>
          <a:xfrm>
            <a:off x="3312000" y="1440000"/>
            <a:ext cx="2879640" cy="287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89" name="Picture 4" descr=""/>
          <p:cNvPicPr/>
          <p:nvPr/>
        </p:nvPicPr>
        <p:blipFill>
          <a:blip r:embed="rId3"/>
          <a:stretch/>
        </p:blipFill>
        <p:spPr>
          <a:xfrm>
            <a:off x="6444000" y="1368000"/>
            <a:ext cx="2879640" cy="287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90" name="Picture 9" descr=""/>
          <p:cNvPicPr/>
          <p:nvPr/>
        </p:nvPicPr>
        <p:blipFill>
          <a:blip r:embed="rId4"/>
          <a:stretch/>
        </p:blipFill>
        <p:spPr>
          <a:xfrm>
            <a:off x="324000" y="2664000"/>
            <a:ext cx="2879640" cy="287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191" name="Picture 13" descr=""/>
          <p:cNvPicPr/>
          <p:nvPr/>
        </p:nvPicPr>
        <p:blipFill>
          <a:blip r:embed="rId5"/>
          <a:stretch/>
        </p:blipFill>
        <p:spPr>
          <a:xfrm>
            <a:off x="3456000" y="2592000"/>
            <a:ext cx="2879640" cy="287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192" name="CustomShape 8"/>
          <p:cNvSpPr/>
          <p:nvPr/>
        </p:nvSpPr>
        <p:spPr>
          <a:xfrm>
            <a:off x="864000" y="1116000"/>
            <a:ext cx="1511640" cy="107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93" name="Picture 21" descr=""/>
          <p:cNvPicPr/>
          <p:nvPr/>
        </p:nvPicPr>
        <p:blipFill>
          <a:blip r:embed="rId6"/>
          <a:stretch/>
        </p:blipFill>
        <p:spPr>
          <a:xfrm>
            <a:off x="864000" y="1116000"/>
            <a:ext cx="1511640" cy="107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194" name="CustomShape 9"/>
          <p:cNvSpPr/>
          <p:nvPr/>
        </p:nvSpPr>
        <p:spPr>
          <a:xfrm>
            <a:off x="720000" y="122400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20 dB Range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195" name="CustomShape 10"/>
          <p:cNvSpPr/>
          <p:nvPr/>
        </p:nvSpPr>
        <p:spPr>
          <a:xfrm>
            <a:off x="720000" y="82800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Amplitude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96" name="CustomShape 11"/>
          <p:cNvSpPr/>
          <p:nvPr/>
        </p:nvSpPr>
        <p:spPr>
          <a:xfrm>
            <a:off x="3996000" y="1044000"/>
            <a:ext cx="1511640" cy="107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CustomShape 12"/>
          <p:cNvSpPr/>
          <p:nvPr/>
        </p:nvSpPr>
        <p:spPr>
          <a:xfrm>
            <a:off x="7128000" y="972000"/>
            <a:ext cx="1511640" cy="107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13"/>
          <p:cNvSpPr/>
          <p:nvPr/>
        </p:nvSpPr>
        <p:spPr>
          <a:xfrm>
            <a:off x="3852000" y="115200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0                              1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199" name="CustomShape 14"/>
          <p:cNvSpPr/>
          <p:nvPr/>
        </p:nvSpPr>
        <p:spPr>
          <a:xfrm>
            <a:off x="3852000" y="75600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Coherence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0" name="CustomShape 15"/>
          <p:cNvSpPr/>
          <p:nvPr/>
        </p:nvSpPr>
        <p:spPr>
          <a:xfrm>
            <a:off x="6948000" y="108000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–</a:t>
            </a: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5          [m/s]         +5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201" name="CustomShape 16"/>
          <p:cNvSpPr/>
          <p:nvPr/>
        </p:nvSpPr>
        <p:spPr>
          <a:xfrm>
            <a:off x="6984000" y="68400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Doppler  Velocity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02" name="Picture 30" descr=""/>
          <p:cNvPicPr/>
          <p:nvPr/>
        </p:nvPicPr>
        <p:blipFill>
          <a:blip r:embed="rId7"/>
          <a:stretch/>
        </p:blipFill>
        <p:spPr>
          <a:xfrm>
            <a:off x="3996000" y="1044000"/>
            <a:ext cx="1511640" cy="107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203" name="CustomShape 17"/>
          <p:cNvSpPr/>
          <p:nvPr/>
        </p:nvSpPr>
        <p:spPr>
          <a:xfrm>
            <a:off x="9504000" y="1332000"/>
            <a:ext cx="1871640" cy="1007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Wingdings"/>
              </a:rPr>
              <a:t>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TerraSAR-X DRA</a:t>
            </a:r>
            <a:br/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    Apr 26, 2010</a:t>
            </a:r>
            <a:br/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    0.15 ms, 31°, HH</a:t>
            </a:r>
            <a:br/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    200 m/s / 2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4" name="CustomShape 18"/>
          <p:cNvSpPr/>
          <p:nvPr/>
        </p:nvSpPr>
        <p:spPr>
          <a:xfrm>
            <a:off x="9504000" y="1332000"/>
            <a:ext cx="1871640" cy="1007640"/>
          </a:xfrm>
          <a:prstGeom prst="rect">
            <a:avLst/>
          </a:prstGeom>
          <a:blipFill rotWithShape="0">
            <a:blip r:embed="rId8"/>
            <a:stretch>
              <a:fillRect l="-9765" t="-16358" r="-6829" b="-15133"/>
            </a:stretch>
          </a:blip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latin typeface="Arial"/>
              </a:rPr>
              <a:t> 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5" name="CustomShape 19"/>
          <p:cNvSpPr/>
          <p:nvPr/>
        </p:nvSpPr>
        <p:spPr>
          <a:xfrm>
            <a:off x="9576000" y="2484000"/>
            <a:ext cx="1799640" cy="1007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Wingdings"/>
              </a:rPr>
              <a:t>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TanDEM-X</a:t>
            </a:r>
            <a:br/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    Feb 26, 2012</a:t>
            </a:r>
            <a:br/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    3.3 ms, 31°, VV</a:t>
            </a:r>
            <a:br/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     9.14 m/s / 2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6" name="CustomShape 20"/>
          <p:cNvSpPr/>
          <p:nvPr/>
        </p:nvSpPr>
        <p:spPr>
          <a:xfrm>
            <a:off x="9576000" y="2484000"/>
            <a:ext cx="1799640" cy="1007640"/>
          </a:xfrm>
          <a:prstGeom prst="rect">
            <a:avLst/>
          </a:prstGeom>
          <a:blipFill rotWithShape="0">
            <a:blip r:embed="rId9"/>
            <a:stretch>
              <a:fillRect l="-10505" t="-15650" r="-3049" b="-15051"/>
            </a:stretch>
          </a:blip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latin typeface="Arial"/>
              </a:rPr>
              <a:t> 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7" name="CustomShape 21"/>
          <p:cNvSpPr/>
          <p:nvPr/>
        </p:nvSpPr>
        <p:spPr>
          <a:xfrm>
            <a:off x="9612000" y="4464000"/>
            <a:ext cx="1799640" cy="1007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Shown area =</a:t>
            </a:r>
            <a:br/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30 km × 30 km;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grid cell size =</a:t>
            </a:r>
            <a:br/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25 m × 25 m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08" name="Picture 2" descr=""/>
          <p:cNvPicPr/>
          <p:nvPr/>
        </p:nvPicPr>
        <p:blipFill>
          <a:blip r:embed="rId10"/>
          <a:stretch/>
        </p:blipFill>
        <p:spPr>
          <a:xfrm>
            <a:off x="7128000" y="972000"/>
            <a:ext cx="1511640" cy="107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209" name="Picture 31" descr=""/>
          <p:cNvPicPr/>
          <p:nvPr/>
        </p:nvPicPr>
        <p:blipFill>
          <a:blip r:embed="rId11"/>
          <a:stretch/>
        </p:blipFill>
        <p:spPr>
          <a:xfrm>
            <a:off x="6444000" y="1368000"/>
            <a:ext cx="2879640" cy="2879640"/>
          </a:xfrm>
          <a:prstGeom prst="rect">
            <a:avLst/>
          </a:prstGeom>
          <a:ln>
            <a:noFill/>
          </a:ln>
        </p:spPr>
      </p:pic>
      <p:pic>
        <p:nvPicPr>
          <p:cNvPr id="210" name="Picture 43" descr=""/>
          <p:cNvPicPr/>
          <p:nvPr/>
        </p:nvPicPr>
        <p:blipFill>
          <a:blip r:embed="rId12"/>
          <a:srcRect l="0" t="87446" r="87490" b="-87446"/>
          <a:stretch/>
        </p:blipFill>
        <p:spPr>
          <a:xfrm>
            <a:off x="6444000" y="3888000"/>
            <a:ext cx="359640" cy="2879640"/>
          </a:xfrm>
          <a:prstGeom prst="rect">
            <a:avLst/>
          </a:prstGeom>
          <a:ln>
            <a:noFill/>
          </a:ln>
        </p:spPr>
      </p:pic>
      <p:pic>
        <p:nvPicPr>
          <p:cNvPr id="211" name="Picture 15" descr=""/>
          <p:cNvPicPr/>
          <p:nvPr/>
        </p:nvPicPr>
        <p:blipFill>
          <a:blip r:embed="rId13"/>
          <a:stretch/>
        </p:blipFill>
        <p:spPr>
          <a:xfrm>
            <a:off x="6588000" y="2520000"/>
            <a:ext cx="2879640" cy="2879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</p:spTree>
  </p:cSld>
  <p:transition spd="slow">
    <p:fade/>
  </p:transition>
  <p:timing>
    <p:tnLst>
      <p:par>
        <p:cTn id="527" dur="indefinite" restart="never" nodeType="tmRoot">
          <p:childTnLst>
            <p:seq>
              <p:cTn id="528" dur="indefinite" nodeType="mainSeq"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3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3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5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000"/>
                            </p:stCondLst>
                            <p:childTnLst>
                              <p:par>
                                <p:cTn id="537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9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4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4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7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5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2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4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5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5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9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6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2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6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7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7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4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7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7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9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8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500"/>
                            </p:stCondLst>
                            <p:childTnLst>
                              <p:par>
                                <p:cTn id="583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8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2500"/>
                            </p:stCondLst>
                            <p:childTnLst>
                              <p:par>
                                <p:cTn id="58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8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9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9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3000"/>
                            </p:stCondLst>
                            <p:childTnLst>
                              <p:par>
                                <p:cTn id="597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4000"/>
                            </p:stCondLst>
                            <p:childTnLst>
                              <p:par>
                                <p:cTn id="60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1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5500"/>
                            </p:stCondLst>
                            <p:childTnLst>
                              <p:par>
                                <p:cTn id="61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2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6000"/>
                            </p:stCondLst>
                            <p:childTnLst>
                              <p:par>
                                <p:cTn id="625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6000"/>
                            </p:stCondLst>
                            <p:childTnLst>
                              <p:par>
                                <p:cTn id="628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3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7000"/>
                            </p:stCondLst>
                            <p:childTnLst>
                              <p:par>
                                <p:cTn id="63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3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39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0" fill="hold">
                      <p:stCondLst>
                        <p:cond delay="indefinite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500"/>
                            </p:stCondLst>
                            <p:childTnLst>
                              <p:par>
                                <p:cTn id="646" nodeType="afterEffect" fill="hold" presetClass="entr" presetID="1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000"/>
                            </p:stCondLst>
                            <p:childTnLst>
                              <p:par>
                                <p:cTn id="650" nodeType="afterEffect" fill="hold" presetClass="entr" presetID="1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5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3500"/>
                            </p:stCondLst>
                            <p:childTnLst>
                              <p:par>
                                <p:cTn id="65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5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nodeType="clickEffect" fill="hold" presetClass="exit" presetID="22" presetSubtype="2">
                                  <p:stCondLst>
                                    <p:cond delay="0"/>
                                  </p:stCondLst>
                                  <p:childTnLst>
                                    <p:animEffect filter="wipe(right)" transition="out">
                                      <p:cBhvr additive="repl">
                                        <p:cTn id="66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2" fill="hold">
                      <p:stCondLst>
                        <p:cond delay="indefinite"/>
                      </p:stCondLst>
                      <p:childTnLst>
                        <p:par>
                          <p:cTn id="663" fill="hold">
                            <p:stCondLst>
                              <p:cond delay="0"/>
                            </p:stCondLst>
                            <p:childTnLst>
                              <p:par>
                                <p:cTn id="664" nodeType="click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66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7488000" y="4860000"/>
            <a:ext cx="1511640" cy="107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CustomShape 2"/>
          <p:cNvSpPr/>
          <p:nvPr/>
        </p:nvSpPr>
        <p:spPr>
          <a:xfrm>
            <a:off x="6228000" y="684000"/>
            <a:ext cx="4031640" cy="4031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CustomShape 3"/>
          <p:cNvSpPr/>
          <p:nvPr/>
        </p:nvSpPr>
        <p:spPr>
          <a:xfrm>
            <a:off x="1260000" y="684000"/>
            <a:ext cx="4031640" cy="4031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CustomShape 4"/>
          <p:cNvSpPr/>
          <p:nvPr/>
        </p:nvSpPr>
        <p:spPr>
          <a:xfrm>
            <a:off x="0" y="36000"/>
            <a:ext cx="11519640" cy="53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  <a:spcAft>
                <a:spcPts val="901"/>
              </a:spcAft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Effective Spatial Resolution of the TanDEM-X Data</a:t>
            </a:r>
            <a:endParaRPr b="0" lang="fr-FR" sz="3600" spc="-1" strike="noStrike">
              <a:latin typeface="Arial"/>
            </a:endParaRPr>
          </a:p>
        </p:txBody>
      </p:sp>
      <p:pic>
        <p:nvPicPr>
          <p:cNvPr id="216" name="Picture 4" descr=""/>
          <p:cNvPicPr/>
          <p:nvPr/>
        </p:nvPicPr>
        <p:blipFill>
          <a:blip r:embed="rId1"/>
          <a:stretch/>
        </p:blipFill>
        <p:spPr>
          <a:xfrm>
            <a:off x="1260000" y="684000"/>
            <a:ext cx="4031640" cy="4031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217" name="Picture 5" descr=""/>
          <p:cNvPicPr/>
          <p:nvPr/>
        </p:nvPicPr>
        <p:blipFill>
          <a:blip r:embed="rId2"/>
          <a:stretch/>
        </p:blipFill>
        <p:spPr>
          <a:xfrm>
            <a:off x="6228000" y="684000"/>
            <a:ext cx="4031640" cy="4031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218" name="CustomShape 5"/>
          <p:cNvSpPr/>
          <p:nvPr/>
        </p:nvSpPr>
        <p:spPr>
          <a:xfrm>
            <a:off x="2628000" y="4860000"/>
            <a:ext cx="1511640" cy="107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19" name="Picture 17" descr=""/>
          <p:cNvPicPr/>
          <p:nvPr/>
        </p:nvPicPr>
        <p:blipFill>
          <a:blip r:embed="rId3"/>
          <a:stretch/>
        </p:blipFill>
        <p:spPr>
          <a:xfrm>
            <a:off x="2628000" y="4860000"/>
            <a:ext cx="1511640" cy="107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220" name="CustomShape 6"/>
          <p:cNvSpPr/>
          <p:nvPr/>
        </p:nvSpPr>
        <p:spPr>
          <a:xfrm>
            <a:off x="2484000" y="496800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20 dB Range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221" name="CustomShape 7"/>
          <p:cNvSpPr/>
          <p:nvPr/>
        </p:nvSpPr>
        <p:spPr>
          <a:xfrm>
            <a:off x="2484000" y="518400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Amplitude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22" name="CustomShape 8"/>
          <p:cNvSpPr/>
          <p:nvPr/>
        </p:nvSpPr>
        <p:spPr>
          <a:xfrm>
            <a:off x="7308000" y="496800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–</a:t>
            </a: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5          [m/s]         +5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223" name="CustomShape 9"/>
          <p:cNvSpPr/>
          <p:nvPr/>
        </p:nvSpPr>
        <p:spPr>
          <a:xfrm>
            <a:off x="7344000" y="518400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Doppler  Velocity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24" name="Picture 2" descr=""/>
          <p:cNvPicPr/>
          <p:nvPr/>
        </p:nvPicPr>
        <p:blipFill>
          <a:blip r:embed="rId4"/>
          <a:stretch/>
        </p:blipFill>
        <p:spPr>
          <a:xfrm>
            <a:off x="7488000" y="4860000"/>
            <a:ext cx="1511640" cy="107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225" name="CustomShape 10"/>
          <p:cNvSpPr/>
          <p:nvPr/>
        </p:nvSpPr>
        <p:spPr>
          <a:xfrm>
            <a:off x="648000" y="5472000"/>
            <a:ext cx="5471640" cy="503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10 km × 10 km subsection of the TanDEM-X image</a:t>
            </a:r>
            <a:br/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from February 26, 2012; grid cell size = 8.40 m × 8.46 m</a:t>
            </a:r>
            <a:endParaRPr b="0" lang="fr-FR" sz="1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667" dur="indefinite" restart="never" nodeType="tmRoot">
          <p:childTnLst>
            <p:seq>
              <p:cTn id="668" dur="indefinite" nodeType="mainSeq">
                <p:childTnLst>
                  <p:par>
                    <p:cTn id="669" fill="hold">
                      <p:stCondLst>
                        <p:cond delay="0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73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74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75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7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9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0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8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2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84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5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8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7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89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0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91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5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9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1500"/>
                            </p:stCondLst>
                            <p:childTnLst>
                              <p:par>
                                <p:cTn id="698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0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2500"/>
                            </p:stCondLst>
                            <p:childTnLst>
                              <p:par>
                                <p:cTn id="70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0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0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1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3000"/>
                            </p:stCondLst>
                            <p:childTnLst>
                              <p:par>
                                <p:cTn id="71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1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5" fill="hold">
                      <p:stCondLst>
                        <p:cond delay="indefinite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1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500"/>
                            </p:stCondLst>
                            <p:childTnLst>
                              <p:par>
                                <p:cTn id="72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2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2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2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3492000" y="1692000"/>
            <a:ext cx="4535640" cy="4031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2"/>
          <p:cNvSpPr/>
          <p:nvPr/>
        </p:nvSpPr>
        <p:spPr>
          <a:xfrm>
            <a:off x="6228000" y="900000"/>
            <a:ext cx="4031640" cy="4031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CustomShape 3"/>
          <p:cNvSpPr/>
          <p:nvPr/>
        </p:nvSpPr>
        <p:spPr>
          <a:xfrm>
            <a:off x="1260000" y="900000"/>
            <a:ext cx="4031640" cy="4031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CustomShape 4"/>
          <p:cNvSpPr/>
          <p:nvPr/>
        </p:nvSpPr>
        <p:spPr>
          <a:xfrm>
            <a:off x="0" y="144000"/>
            <a:ext cx="11519640" cy="539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ffffff"/>
                </a:solidFill>
                <a:latin typeface="Calibri"/>
              </a:rPr>
              <a:t>RMS Uncertainty Analysis</a:t>
            </a:r>
            <a:endParaRPr b="0" lang="fr-FR" sz="3600" spc="-1" strike="noStrike">
              <a:latin typeface="Arial"/>
            </a:endParaRPr>
          </a:p>
        </p:txBody>
      </p:sp>
      <p:pic>
        <p:nvPicPr>
          <p:cNvPr id="230" name="Picture 2" descr=""/>
          <p:cNvPicPr/>
          <p:nvPr/>
        </p:nvPicPr>
        <p:blipFill>
          <a:blip r:embed="rId1"/>
          <a:stretch/>
        </p:blipFill>
        <p:spPr>
          <a:xfrm>
            <a:off x="1260000" y="900000"/>
            <a:ext cx="4031640" cy="4031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231" name="Picture 4" descr=""/>
          <p:cNvPicPr/>
          <p:nvPr/>
        </p:nvPicPr>
        <p:blipFill>
          <a:blip r:embed="rId2"/>
          <a:stretch/>
        </p:blipFill>
        <p:spPr>
          <a:xfrm>
            <a:off x="1260000" y="900000"/>
            <a:ext cx="4031640" cy="4031640"/>
          </a:xfrm>
          <a:prstGeom prst="rect">
            <a:avLst/>
          </a:prstGeom>
          <a:ln>
            <a:noFill/>
          </a:ln>
        </p:spPr>
      </p:pic>
      <p:pic>
        <p:nvPicPr>
          <p:cNvPr id="232" name="Picture 6" descr=""/>
          <p:cNvPicPr/>
          <p:nvPr/>
        </p:nvPicPr>
        <p:blipFill>
          <a:blip r:embed="rId3"/>
          <a:stretch/>
        </p:blipFill>
        <p:spPr>
          <a:xfrm>
            <a:off x="1260000" y="900000"/>
            <a:ext cx="4031640" cy="4031640"/>
          </a:xfrm>
          <a:prstGeom prst="rect">
            <a:avLst/>
          </a:prstGeom>
          <a:ln>
            <a:noFill/>
          </a:ln>
        </p:spPr>
      </p:pic>
      <p:pic>
        <p:nvPicPr>
          <p:cNvPr id="233" name="Picture 8" descr=""/>
          <p:cNvPicPr/>
          <p:nvPr/>
        </p:nvPicPr>
        <p:blipFill>
          <a:blip r:embed="rId4"/>
          <a:stretch/>
        </p:blipFill>
        <p:spPr>
          <a:xfrm>
            <a:off x="1260000" y="900000"/>
            <a:ext cx="4031640" cy="4031640"/>
          </a:xfrm>
          <a:prstGeom prst="rect">
            <a:avLst/>
          </a:prstGeom>
          <a:ln>
            <a:noFill/>
          </a:ln>
        </p:spPr>
      </p:pic>
      <p:pic>
        <p:nvPicPr>
          <p:cNvPr id="234" name="Picture 10" descr=""/>
          <p:cNvPicPr/>
          <p:nvPr/>
        </p:nvPicPr>
        <p:blipFill>
          <a:blip r:embed="rId5"/>
          <a:stretch/>
        </p:blipFill>
        <p:spPr>
          <a:xfrm>
            <a:off x="1260000" y="900000"/>
            <a:ext cx="4031640" cy="4031640"/>
          </a:xfrm>
          <a:prstGeom prst="rect">
            <a:avLst/>
          </a:prstGeom>
          <a:ln>
            <a:noFill/>
          </a:ln>
        </p:spPr>
      </p:pic>
      <p:pic>
        <p:nvPicPr>
          <p:cNvPr id="235" name="Picture 12" descr=""/>
          <p:cNvPicPr/>
          <p:nvPr/>
        </p:nvPicPr>
        <p:blipFill>
          <a:blip r:embed="rId6"/>
          <a:stretch/>
        </p:blipFill>
        <p:spPr>
          <a:xfrm>
            <a:off x="1260000" y="900000"/>
            <a:ext cx="4031640" cy="4031640"/>
          </a:xfrm>
          <a:prstGeom prst="rect">
            <a:avLst/>
          </a:prstGeom>
          <a:ln>
            <a:noFill/>
          </a:ln>
        </p:spPr>
      </p:pic>
      <p:pic>
        <p:nvPicPr>
          <p:cNvPr id="236" name="Picture 14" descr=""/>
          <p:cNvPicPr/>
          <p:nvPr/>
        </p:nvPicPr>
        <p:blipFill>
          <a:blip r:embed="rId7"/>
          <a:stretch/>
        </p:blipFill>
        <p:spPr>
          <a:xfrm>
            <a:off x="1260000" y="900000"/>
            <a:ext cx="4031640" cy="4031640"/>
          </a:xfrm>
          <a:prstGeom prst="rect">
            <a:avLst/>
          </a:prstGeom>
          <a:ln>
            <a:noFill/>
          </a:ln>
        </p:spPr>
      </p:pic>
      <p:pic>
        <p:nvPicPr>
          <p:cNvPr id="237" name="Picture 16" descr=""/>
          <p:cNvPicPr/>
          <p:nvPr/>
        </p:nvPicPr>
        <p:blipFill>
          <a:blip r:embed="rId8"/>
          <a:stretch/>
        </p:blipFill>
        <p:spPr>
          <a:xfrm>
            <a:off x="1260000" y="900000"/>
            <a:ext cx="4031640" cy="4031640"/>
          </a:xfrm>
          <a:prstGeom prst="rect">
            <a:avLst/>
          </a:prstGeom>
          <a:ln>
            <a:noFill/>
          </a:ln>
        </p:spPr>
      </p:pic>
      <p:pic>
        <p:nvPicPr>
          <p:cNvPr id="238" name="Picture 2" descr=""/>
          <p:cNvPicPr/>
          <p:nvPr/>
        </p:nvPicPr>
        <p:blipFill>
          <a:blip r:embed="rId9"/>
          <a:stretch/>
        </p:blipFill>
        <p:spPr>
          <a:xfrm>
            <a:off x="6228000" y="900000"/>
            <a:ext cx="4031640" cy="4031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pic>
        <p:nvPicPr>
          <p:cNvPr id="239" name="Picture 3" descr=""/>
          <p:cNvPicPr/>
          <p:nvPr/>
        </p:nvPicPr>
        <p:blipFill>
          <a:blip r:embed="rId10"/>
          <a:stretch/>
        </p:blipFill>
        <p:spPr>
          <a:xfrm>
            <a:off x="6228000" y="900000"/>
            <a:ext cx="4031640" cy="4031640"/>
          </a:xfrm>
          <a:prstGeom prst="rect">
            <a:avLst/>
          </a:prstGeom>
          <a:ln>
            <a:noFill/>
          </a:ln>
        </p:spPr>
      </p:pic>
      <p:pic>
        <p:nvPicPr>
          <p:cNvPr id="240" name="Picture 4" descr=""/>
          <p:cNvPicPr/>
          <p:nvPr/>
        </p:nvPicPr>
        <p:blipFill>
          <a:blip r:embed="rId11"/>
          <a:stretch/>
        </p:blipFill>
        <p:spPr>
          <a:xfrm>
            <a:off x="6228000" y="900000"/>
            <a:ext cx="4031640" cy="4031640"/>
          </a:xfrm>
          <a:prstGeom prst="rect">
            <a:avLst/>
          </a:prstGeom>
          <a:ln>
            <a:noFill/>
          </a:ln>
        </p:spPr>
      </p:pic>
      <p:pic>
        <p:nvPicPr>
          <p:cNvPr id="241" name="Picture 5" descr=""/>
          <p:cNvPicPr/>
          <p:nvPr/>
        </p:nvPicPr>
        <p:blipFill>
          <a:blip r:embed="rId12"/>
          <a:stretch/>
        </p:blipFill>
        <p:spPr>
          <a:xfrm>
            <a:off x="6228000" y="900000"/>
            <a:ext cx="4031640" cy="4031640"/>
          </a:xfrm>
          <a:prstGeom prst="rect">
            <a:avLst/>
          </a:prstGeom>
          <a:ln>
            <a:noFill/>
          </a:ln>
        </p:spPr>
      </p:pic>
      <p:pic>
        <p:nvPicPr>
          <p:cNvPr id="242" name="Picture 6" descr=""/>
          <p:cNvPicPr/>
          <p:nvPr/>
        </p:nvPicPr>
        <p:blipFill>
          <a:blip r:embed="rId13"/>
          <a:stretch/>
        </p:blipFill>
        <p:spPr>
          <a:xfrm>
            <a:off x="6228000" y="900000"/>
            <a:ext cx="4031640" cy="4031640"/>
          </a:xfrm>
          <a:prstGeom prst="rect">
            <a:avLst/>
          </a:prstGeom>
          <a:ln>
            <a:noFill/>
          </a:ln>
        </p:spPr>
      </p:pic>
      <p:pic>
        <p:nvPicPr>
          <p:cNvPr id="243" name="Picture 7" descr=""/>
          <p:cNvPicPr/>
          <p:nvPr/>
        </p:nvPicPr>
        <p:blipFill>
          <a:blip r:embed="rId14"/>
          <a:stretch/>
        </p:blipFill>
        <p:spPr>
          <a:xfrm>
            <a:off x="6228000" y="900000"/>
            <a:ext cx="4031640" cy="4031640"/>
          </a:xfrm>
          <a:prstGeom prst="rect">
            <a:avLst/>
          </a:prstGeom>
          <a:ln>
            <a:noFill/>
          </a:ln>
        </p:spPr>
      </p:pic>
      <p:pic>
        <p:nvPicPr>
          <p:cNvPr id="244" name="Picture 8" descr=""/>
          <p:cNvPicPr/>
          <p:nvPr/>
        </p:nvPicPr>
        <p:blipFill>
          <a:blip r:embed="rId15"/>
          <a:stretch/>
        </p:blipFill>
        <p:spPr>
          <a:xfrm>
            <a:off x="6228000" y="900000"/>
            <a:ext cx="4031640" cy="4031640"/>
          </a:xfrm>
          <a:prstGeom prst="rect">
            <a:avLst/>
          </a:prstGeom>
          <a:ln>
            <a:noFill/>
          </a:ln>
        </p:spPr>
      </p:pic>
      <p:pic>
        <p:nvPicPr>
          <p:cNvPr id="245" name="Picture 9" descr=""/>
          <p:cNvPicPr/>
          <p:nvPr/>
        </p:nvPicPr>
        <p:blipFill>
          <a:blip r:embed="rId16"/>
          <a:stretch/>
        </p:blipFill>
        <p:spPr>
          <a:xfrm>
            <a:off x="6228000" y="900000"/>
            <a:ext cx="4031640" cy="4031640"/>
          </a:xfrm>
          <a:prstGeom prst="rect">
            <a:avLst/>
          </a:prstGeom>
          <a:ln>
            <a:noFill/>
          </a:ln>
        </p:spPr>
      </p:pic>
      <p:sp>
        <p:nvSpPr>
          <p:cNvPr id="246" name="CustomShape 5"/>
          <p:cNvSpPr/>
          <p:nvPr/>
        </p:nvSpPr>
        <p:spPr>
          <a:xfrm>
            <a:off x="5004000" y="5076000"/>
            <a:ext cx="1511640" cy="107640"/>
          </a:xfrm>
          <a:prstGeom prst="rect">
            <a:avLst/>
          </a:prstGeom>
          <a:noFill/>
          <a:ln w="3240">
            <a:solidFill>
              <a:srgbClr val="00004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6"/>
          <p:cNvSpPr/>
          <p:nvPr/>
        </p:nvSpPr>
        <p:spPr>
          <a:xfrm>
            <a:off x="4824000" y="518400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–</a:t>
            </a:r>
            <a:r>
              <a:rPr b="0" lang="fr-FR" sz="1600" spc="-1" strike="noStrike">
                <a:solidFill>
                  <a:srgbClr val="ffffff"/>
                </a:solidFill>
                <a:latin typeface="Calibri"/>
              </a:rPr>
              <a:t>5          [m/s]         +5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248" name="CustomShape 7"/>
          <p:cNvSpPr/>
          <p:nvPr/>
        </p:nvSpPr>
        <p:spPr>
          <a:xfrm>
            <a:off x="4860000" y="5400000"/>
            <a:ext cx="1799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Doppler  Velocity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49" name="Picture 2" descr=""/>
          <p:cNvPicPr/>
          <p:nvPr/>
        </p:nvPicPr>
        <p:blipFill>
          <a:blip r:embed="rId17"/>
          <a:stretch/>
        </p:blipFill>
        <p:spPr>
          <a:xfrm>
            <a:off x="5004000" y="5076000"/>
            <a:ext cx="1511640" cy="107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sp>
        <p:nvSpPr>
          <p:cNvPr id="250" name="CustomShape 8"/>
          <p:cNvSpPr/>
          <p:nvPr/>
        </p:nvSpPr>
        <p:spPr>
          <a:xfrm>
            <a:off x="1260000" y="612000"/>
            <a:ext cx="1727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TerraSAR-X DRA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51" name="CustomShape 9"/>
          <p:cNvSpPr/>
          <p:nvPr/>
        </p:nvSpPr>
        <p:spPr>
          <a:xfrm>
            <a:off x="8532000" y="612000"/>
            <a:ext cx="1727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r">
              <a:lnSpc>
                <a:spcPct val="90000"/>
              </a:lnSpc>
              <a:spcBef>
                <a:spcPts val="601"/>
              </a:spcBef>
            </a:pPr>
            <a:r>
              <a:rPr b="0" lang="fr-FR" sz="1800" spc="-1" strike="noStrike">
                <a:solidFill>
                  <a:srgbClr val="ffffff"/>
                </a:solidFill>
                <a:latin typeface="Calibri"/>
              </a:rPr>
              <a:t>TanDEM-X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52" name="Picture 34" descr=""/>
          <p:cNvPicPr/>
          <p:nvPr/>
        </p:nvPicPr>
        <p:blipFill>
          <a:blip r:embed="rId18"/>
          <a:srcRect l="-756" t="-911" r="-756" b="-907"/>
          <a:stretch/>
        </p:blipFill>
        <p:spPr>
          <a:xfrm>
            <a:off x="3492000" y="1692000"/>
            <a:ext cx="4535640" cy="4031640"/>
          </a:xfrm>
          <a:prstGeom prst="rect">
            <a:avLst/>
          </a:prstGeom>
          <a:ln>
            <a:noFill/>
          </a:ln>
          <a:effectLst>
            <a:outerShdw algn="ctr" blurRad="114300" dir="16200000" dist="25400" rotWithShape="0">
              <a:srgbClr val="000040"/>
            </a:outerShdw>
          </a:effectLst>
        </p:spPr>
      </p:pic>
      <p:grpSp>
        <p:nvGrpSpPr>
          <p:cNvPr id="253" name="Group 10"/>
          <p:cNvGrpSpPr/>
          <p:nvPr/>
        </p:nvGrpSpPr>
        <p:grpSpPr>
          <a:xfrm>
            <a:off x="7056000" y="3060000"/>
            <a:ext cx="906840" cy="1190160"/>
            <a:chOff x="7056000" y="3060000"/>
            <a:chExt cx="906840" cy="1190160"/>
          </a:xfrm>
        </p:grpSpPr>
        <p:sp>
          <p:nvSpPr>
            <p:cNvPr id="254" name="CustomShape 11"/>
            <p:cNvSpPr/>
            <p:nvPr/>
          </p:nvSpPr>
          <p:spPr>
            <a:xfrm>
              <a:off x="7056000" y="3060000"/>
              <a:ext cx="906840" cy="1190160"/>
            </a:xfrm>
            <a:prstGeom prst="down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ffffc8"/>
            </a:solidFill>
            <a:ln>
              <a:solidFill>
                <a:schemeClr val="tx1"/>
              </a:solidFill>
            </a:ln>
            <a:effectLst>
              <a:outerShdw algn="ctr" blurRad="114300" dir="16200000" dist="25400" rotWithShape="0">
                <a:srgbClr val="000040"/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255" name="CustomShape 12"/>
            <p:cNvSpPr/>
            <p:nvPr/>
          </p:nvSpPr>
          <p:spPr>
            <a:xfrm>
              <a:off x="7056000" y="3096000"/>
              <a:ext cx="906840" cy="740160"/>
            </a:xfrm>
            <a:prstGeom prst="rect">
              <a:avLst/>
            </a:prstGeom>
            <a:solidFill>
              <a:srgbClr val="ffffc8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/>
            <a:p>
              <a:pPr algn="ctr">
                <a:lnSpc>
                  <a:spcPct val="90000"/>
                </a:lnSpc>
              </a:pPr>
              <a:r>
                <a:rPr b="0" lang="fr-FR" sz="1800" spc="-1" strike="noStrike">
                  <a:solidFill>
                    <a:srgbClr val="000000"/>
                  </a:solidFill>
                  <a:latin typeface="Calibri"/>
                </a:rPr>
                <a:t>1 km</a:t>
              </a:r>
              <a:br/>
              <a:r>
                <a:rPr b="0" lang="fr-FR" sz="1800" spc="-1" strike="noStrike">
                  <a:solidFill>
                    <a:srgbClr val="000000"/>
                  </a:solidFill>
                  <a:latin typeface="Calibri"/>
                </a:rPr>
                <a:t>×</a:t>
              </a:r>
              <a:br/>
              <a:r>
                <a:rPr b="0" lang="fr-FR" sz="1800" spc="-1" strike="noStrike">
                  <a:solidFill>
                    <a:srgbClr val="000000"/>
                  </a:solidFill>
                  <a:latin typeface="Calibri"/>
                </a:rPr>
                <a:t>1 km</a:t>
              </a:r>
              <a:endParaRPr b="0" lang="fr-FR" sz="1800" spc="-1" strike="noStrike">
                <a:latin typeface="Arial"/>
              </a:endParaRPr>
            </a:p>
          </p:txBody>
        </p:sp>
      </p:grpSp>
      <p:grpSp>
        <p:nvGrpSpPr>
          <p:cNvPr id="256" name="Group 13"/>
          <p:cNvGrpSpPr/>
          <p:nvPr/>
        </p:nvGrpSpPr>
        <p:grpSpPr>
          <a:xfrm>
            <a:off x="5436000" y="3060000"/>
            <a:ext cx="906840" cy="1190160"/>
            <a:chOff x="5436000" y="3060000"/>
            <a:chExt cx="906840" cy="1190160"/>
          </a:xfrm>
        </p:grpSpPr>
        <p:sp>
          <p:nvSpPr>
            <p:cNvPr id="257" name="CustomShape 14"/>
            <p:cNvSpPr/>
            <p:nvPr/>
          </p:nvSpPr>
          <p:spPr>
            <a:xfrm>
              <a:off x="5436000" y="3060000"/>
              <a:ext cx="906840" cy="1190160"/>
            </a:xfrm>
            <a:prstGeom prst="down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ffffc8"/>
            </a:solidFill>
            <a:ln>
              <a:solidFill>
                <a:schemeClr val="tx1"/>
              </a:solidFill>
            </a:ln>
            <a:effectLst>
              <a:outerShdw algn="ctr" blurRad="114300" dir="16200000" dist="25400" rotWithShape="0">
                <a:srgbClr val="000040"/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258" name="CustomShape 15"/>
            <p:cNvSpPr/>
            <p:nvPr/>
          </p:nvSpPr>
          <p:spPr>
            <a:xfrm>
              <a:off x="5436000" y="3093840"/>
              <a:ext cx="906840" cy="740160"/>
            </a:xfrm>
            <a:prstGeom prst="rect">
              <a:avLst/>
            </a:prstGeom>
            <a:solidFill>
              <a:srgbClr val="ffffc8"/>
            </a:solidFill>
            <a:ln w="936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/>
            <a:p>
              <a:pPr algn="ctr">
                <a:lnSpc>
                  <a:spcPct val="90000"/>
                </a:lnSpc>
              </a:pPr>
              <a:r>
                <a:rPr b="0" lang="fr-FR" sz="1800" spc="-1" strike="noStrike">
                  <a:solidFill>
                    <a:srgbClr val="000000"/>
                  </a:solidFill>
                  <a:latin typeface="Calibri"/>
                </a:rPr>
                <a:t>33 m</a:t>
              </a:r>
              <a:br/>
              <a:r>
                <a:rPr b="0" lang="fr-FR" sz="1800" spc="-1" strike="noStrike">
                  <a:solidFill>
                    <a:srgbClr val="000000"/>
                  </a:solidFill>
                  <a:latin typeface="Calibri"/>
                </a:rPr>
                <a:t>×</a:t>
              </a:r>
              <a:br/>
              <a:r>
                <a:rPr b="0" lang="fr-FR" sz="1800" spc="-1" strike="noStrike">
                  <a:solidFill>
                    <a:srgbClr val="000000"/>
                  </a:solidFill>
                  <a:latin typeface="Calibri"/>
                </a:rPr>
                <a:t>33 m</a:t>
              </a:r>
              <a:endParaRPr b="0" lang="fr-FR" sz="1800" spc="-1" strike="noStrike">
                <a:latin typeface="Arial"/>
              </a:endParaRPr>
            </a:p>
          </p:txBody>
        </p:sp>
      </p:grpSp>
      <p:sp>
        <p:nvSpPr>
          <p:cNvPr id="259" name="CustomShape 16"/>
          <p:cNvSpPr/>
          <p:nvPr/>
        </p:nvSpPr>
        <p:spPr>
          <a:xfrm>
            <a:off x="4536000" y="1980000"/>
            <a:ext cx="1295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DRA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60" name="CustomShape 17"/>
          <p:cNvSpPr/>
          <p:nvPr/>
        </p:nvSpPr>
        <p:spPr>
          <a:xfrm>
            <a:off x="4536000" y="3240000"/>
            <a:ext cx="1295640" cy="251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0000"/>
              </a:lnSpc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TanDEM</a:t>
            </a:r>
            <a:endParaRPr b="0" lang="fr-FR" sz="1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730" dur="indefinite" restart="never" nodeType="tmRoot">
          <p:childTnLst>
            <p:seq>
              <p:cTn id="731" dur="indefinite" nodeType="mainSeq">
                <p:childTnLst>
                  <p:par>
                    <p:cTn id="732" fill="hold">
                      <p:stCondLst>
                        <p:cond delay="0"/>
                      </p:stCondLst>
                      <p:childTnLst>
                        <p:par>
                          <p:cTn id="733" fill="hold">
                            <p:stCondLst>
                              <p:cond delay="0"/>
                            </p:stCondLst>
                            <p:childTnLst>
                              <p:par>
                                <p:cTn id="734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36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37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8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1000"/>
                            </p:stCondLst>
                            <p:childTnLst>
                              <p:par>
                                <p:cTn id="740" nodeType="after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4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4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5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47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8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4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0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52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53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5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nodeType="withEffect" fill="hold" presetClass="entr" presetID="53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5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5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5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1500"/>
                            </p:stCondLst>
                            <p:childTnLst>
                              <p:par>
                                <p:cTn id="761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6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2500"/>
                            </p:stCondLst>
                            <p:childTnLst>
                              <p:par>
                                <p:cTn id="76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6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3000"/>
                            </p:stCondLst>
                            <p:childTnLst>
                              <p:par>
                                <p:cTn id="76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7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7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7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7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8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4500"/>
                            </p:stCondLst>
                            <p:childTnLst>
                              <p:par>
                                <p:cTn id="78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8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7" fill="hold">
                      <p:stCondLst>
                        <p:cond delay="indefinite"/>
                      </p:stCondLst>
                      <p:childTnLst>
                        <p:par>
                          <p:cTn id="788" fill="hold">
                            <p:stCondLst>
                              <p:cond delay="0"/>
                            </p:stCondLst>
                            <p:childTnLst>
                              <p:par>
                                <p:cTn id="78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9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9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5" fill="hold">
                      <p:stCondLst>
                        <p:cond delay="indefinite"/>
                      </p:stCondLst>
                      <p:childTnLst>
                        <p:par>
                          <p:cTn id="796" fill="hold">
                            <p:stCondLst>
                              <p:cond delay="0"/>
                            </p:stCondLst>
                            <p:childTnLst>
                              <p:par>
                                <p:cTn id="79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9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0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3" fill="hold">
                      <p:stCondLst>
                        <p:cond delay="indefinite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0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1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1" fill="hold">
                      <p:stCondLst>
                        <p:cond delay="indefinite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1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1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9" fill="hold">
                      <p:stCondLst>
                        <p:cond delay="indefinite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2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7" fill="hold">
                      <p:stCondLst>
                        <p:cond delay="indefinite"/>
                      </p:stCondLst>
                      <p:childTnLst>
                        <p:par>
                          <p:cTn id="828" fill="hold">
                            <p:stCondLst>
                              <p:cond delay="0"/>
                            </p:stCondLst>
                            <p:childTnLst>
                              <p:par>
                                <p:cTn id="82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31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3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5" fill="hold">
                      <p:stCondLst>
                        <p:cond delay="indefinite"/>
                      </p:stCondLst>
                      <p:childTnLst>
                        <p:par>
                          <p:cTn id="836" fill="hold">
                            <p:stCondLst>
                              <p:cond delay="0"/>
                            </p:stCondLst>
                            <p:childTnLst>
                              <p:par>
                                <p:cTn id="83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3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4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47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4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500"/>
                            </p:stCondLst>
                            <p:childTnLst>
                              <p:par>
                                <p:cTn id="85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53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5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8" fill="hold">
                      <p:stCondLst>
                        <p:cond delay="indefinite"/>
                      </p:stCondLst>
                      <p:childTnLst>
                        <p:par>
                          <p:cTn id="859" fill="hold">
                            <p:stCondLst>
                              <p:cond delay="0"/>
                            </p:stCondLst>
                            <p:childTnLst>
                              <p:par>
                                <p:cTn id="86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6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3" fill="hold">
                      <p:stCondLst>
                        <p:cond delay="indefinite"/>
                      </p:stCondLst>
                      <p:childTnLst>
                        <p:par>
                          <p:cTn id="864" fill="hold">
                            <p:stCondLst>
                              <p:cond delay="0"/>
                            </p:stCondLst>
                            <p:childTnLst>
                              <p:par>
                                <p:cTn id="86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6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20836</TotalTime>
  <Application>LibreOffice/6.0.3.2$Linux_X86_64 LibreOffice_project/00m0$Build-2</Application>
  <Words>784</Words>
  <Paragraphs>224</Paragraphs>
  <Company>Institut für Meereskunde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2003-08-28T13:39:42Z</dcterms:created>
  <dc:creator>Roland Romeiser</dc:creator>
  <dc:description/>
  <dc:language>en-US</dc:language>
  <cp:lastModifiedBy>Romeiser, Roland</cp:lastModifiedBy>
  <dcterms:modified xsi:type="dcterms:W3CDTF">2018-10-09T20:40:01Z</dcterms:modified>
  <cp:revision>1424</cp:revision>
  <dc:subject/>
  <dc:title>Kein Folientitel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Institut für Meereskunde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9</vt:i4>
  </property>
  <property fmtid="{D5CDD505-2E9C-101B-9397-08002B2CF9AE}" pid="9" name="PresentationFormat">
    <vt:lpwstr>Custom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22</vt:i4>
  </property>
</Properties>
</file>